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582" r:id="rId3"/>
    <p:sldId id="583" r:id="rId4"/>
    <p:sldId id="584" r:id="rId5"/>
    <p:sldId id="586" r:id="rId6"/>
    <p:sldId id="327" r:id="rId7"/>
    <p:sldId id="380" r:id="rId8"/>
    <p:sldId id="257" r:id="rId9"/>
    <p:sldId id="428" r:id="rId10"/>
    <p:sldId id="424" r:id="rId11"/>
    <p:sldId id="429" r:id="rId12"/>
    <p:sldId id="427" r:id="rId13"/>
    <p:sldId id="431" r:id="rId14"/>
    <p:sldId id="581" r:id="rId15"/>
    <p:sldId id="433" r:id="rId16"/>
    <p:sldId id="434" r:id="rId17"/>
    <p:sldId id="438" r:id="rId18"/>
    <p:sldId id="435" r:id="rId19"/>
    <p:sldId id="437" r:id="rId20"/>
    <p:sldId id="483" r:id="rId21"/>
    <p:sldId id="486" r:id="rId22"/>
    <p:sldId id="487" r:id="rId23"/>
    <p:sldId id="485" r:id="rId24"/>
    <p:sldId id="585" r:id="rId25"/>
    <p:sldId id="490" r:id="rId26"/>
    <p:sldId id="488" r:id="rId27"/>
    <p:sldId id="489" r:id="rId28"/>
    <p:sldId id="436" r:id="rId29"/>
    <p:sldId id="425" r:id="rId30"/>
    <p:sldId id="356" r:id="rId31"/>
    <p:sldId id="258" r:id="rId32"/>
    <p:sldId id="301" r:id="rId33"/>
    <p:sldId id="292" r:id="rId34"/>
    <p:sldId id="291" r:id="rId35"/>
    <p:sldId id="259" r:id="rId36"/>
    <p:sldId id="261" r:id="rId37"/>
    <p:sldId id="360" r:id="rId38"/>
    <p:sldId id="375" r:id="rId39"/>
    <p:sldId id="376" r:id="rId40"/>
    <p:sldId id="362" r:id="rId41"/>
    <p:sldId id="349" r:id="rId42"/>
    <p:sldId id="321" r:id="rId43"/>
    <p:sldId id="325" r:id="rId44"/>
    <p:sldId id="351" r:id="rId45"/>
    <p:sldId id="352" r:id="rId46"/>
    <p:sldId id="265" r:id="rId47"/>
    <p:sldId id="336" r:id="rId48"/>
    <p:sldId id="340" r:id="rId49"/>
    <p:sldId id="332" r:id="rId50"/>
    <p:sldId id="382" r:id="rId51"/>
    <p:sldId id="372" r:id="rId52"/>
    <p:sldId id="311" r:id="rId53"/>
    <p:sldId id="331" r:id="rId54"/>
    <p:sldId id="346" r:id="rId55"/>
    <p:sldId id="371" r:id="rId56"/>
    <p:sldId id="374" r:id="rId57"/>
    <p:sldId id="377" r:id="rId58"/>
    <p:sldId id="378" r:id="rId59"/>
    <p:sldId id="379" r:id="rId60"/>
    <p:sldId id="279" r:id="rId61"/>
    <p:sldId id="280" r:id="rId62"/>
  </p:sldIdLst>
  <p:sldSz cx="12192000" cy="6858000"/>
  <p:notesSz cx="6858000" cy="9144000"/>
  <p:custDataLst>
    <p:tags r:id="rId6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C0D"/>
    <a:srgbClr val="FFC000"/>
    <a:srgbClr val="CC66FF"/>
    <a:srgbClr val="FFFFCC"/>
    <a:srgbClr val="FFCC99"/>
    <a:srgbClr val="CC00FF"/>
    <a:srgbClr val="993366"/>
    <a:srgbClr val="FF3399"/>
    <a:srgbClr val="009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3063" autoAdjust="0"/>
  </p:normalViewPr>
  <p:slideViewPr>
    <p:cSldViewPr showGuides="1">
      <p:cViewPr varScale="1">
        <p:scale>
          <a:sx n="87" d="100"/>
          <a:sy n="87" d="100"/>
        </p:scale>
        <p:origin x="90" y="96"/>
      </p:cViewPr>
      <p:guideLst>
        <p:guide orient="horz" pos="2198"/>
        <p:guide pos="386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gs" Target="tags/tag39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notesMaster" Target="notesMasters/notesMaster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 b="0"/>
            </a:lvl1pPr>
          </a:lstStyle>
          <a:p>
            <a:endParaRPr lang="zh-CN" alt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 b="0"/>
            </a:lvl1pPr>
          </a:lstStyle>
          <a:p>
            <a:fld id="{9870ED7D-BC5A-43D5-9D9A-C3A56D49B9F1}" type="datetimeFigureOut">
              <a:rPr lang="zh-CN" altLang="en-US"/>
            </a:fld>
            <a:endParaRPr lang="en-US" altLang="zh-CN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 b="0"/>
            </a:lvl1pPr>
          </a:lstStyle>
          <a:p>
            <a:endParaRPr lang="en-US" altLang="zh-CN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 b="0"/>
            </a:lvl1pPr>
          </a:lstStyle>
          <a:p>
            <a:fld id="{96452A74-F106-437F-9C41-9BE602A44D0F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1AC674-D70A-4505-B35C-F2EF65ADE2E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22A16E-F448-4FFC-AAAE-CB47F6CD7B5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B577D4-B346-4EE8-B8FE-F34A16243A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DAFEF-BD38-43F7-A191-6E0C7139272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99A247-6D3F-481F-8DE7-6AE684BB15F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58BB8F-E613-491D-A092-548558C7B45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F49AE4-1323-4F19-B003-A7F1E4A9CE1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D6C549-DA8A-415C-8E55-A6E3B54C162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B8E02D-26E6-4863-AC7B-6180BD0E7E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38F6FA-5A29-4DDA-8708-EA07572A636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CB23C-9169-4798-879D-BFB69754B9F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4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6D42DCD7-E1D7-4E18-8465-AFB7E2C50DC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heel spokes="4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image" Target="../media/image7.jpeg"/><Relationship Id="rId7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.xml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22.xml"/><Relationship Id="rId7" Type="http://schemas.openxmlformats.org/officeDocument/2006/relationships/image" Target="../media/image21.png"/><Relationship Id="rId6" Type="http://schemas.openxmlformats.org/officeDocument/2006/relationships/tags" Target="../tags/tag21.xml"/><Relationship Id="rId5" Type="http://schemas.openxmlformats.org/officeDocument/2006/relationships/image" Target="../media/image20.png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image" Target="../media/image24.png"/><Relationship Id="rId10" Type="http://schemas.openxmlformats.org/officeDocument/2006/relationships/image" Target="../media/image23.jpeg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image" Target="../media/image7.jpeg"/><Relationship Id="rId7" Type="http://schemas.openxmlformats.org/officeDocument/2006/relationships/tags" Target="../tags/tag2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5.jpeg"/><Relationship Id="rId10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image" Target="../media/image4.png"/><Relationship Id="rId7" Type="http://schemas.openxmlformats.org/officeDocument/2006/relationships/tags" Target="../tags/tag30.xml"/><Relationship Id="rId6" Type="http://schemas.openxmlformats.org/officeDocument/2006/relationships/image" Target="../media/image3.png"/><Relationship Id="rId5" Type="http://schemas.openxmlformats.org/officeDocument/2006/relationships/tags" Target="../tags/tag29.xml"/><Relationship Id="rId4" Type="http://schemas.openxmlformats.org/officeDocument/2006/relationships/image" Target="../media/image2.png"/><Relationship Id="rId3" Type="http://schemas.openxmlformats.org/officeDocument/2006/relationships/tags" Target="../tags/tag28.xml"/><Relationship Id="rId2" Type="http://schemas.openxmlformats.org/officeDocument/2006/relationships/image" Target="../media/image1.pn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34.xml"/><Relationship Id="rId14" Type="http://schemas.openxmlformats.org/officeDocument/2006/relationships/image" Target="../media/image10.jpeg"/><Relationship Id="rId13" Type="http://schemas.openxmlformats.org/officeDocument/2006/relationships/tags" Target="../tags/tag33.xml"/><Relationship Id="rId12" Type="http://schemas.openxmlformats.org/officeDocument/2006/relationships/image" Target="../media/image6.png"/><Relationship Id="rId11" Type="http://schemas.openxmlformats.org/officeDocument/2006/relationships/tags" Target="../tags/tag32.xml"/><Relationship Id="rId10" Type="http://schemas.openxmlformats.org/officeDocument/2006/relationships/image" Target="../media/image5.png"/><Relationship Id="rId1" Type="http://schemas.openxmlformats.org/officeDocument/2006/relationships/tags" Target="../tags/tag27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image" Target="../media/image7.jpeg"/><Relationship Id="rId7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.xml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37.png"/><Relationship Id="rId2" Type="http://schemas.openxmlformats.org/officeDocument/2006/relationships/tags" Target="../tags/tag35.xml"/><Relationship Id="rId1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9" Type="http://schemas.microsoft.com/office/2007/relationships/media" Target="../media/media4.mp3"/><Relationship Id="rId8" Type="http://schemas.openxmlformats.org/officeDocument/2006/relationships/audio" Target="../media/media4.mp3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1.png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2.png"/><Relationship Id="rId7" Type="http://schemas.openxmlformats.org/officeDocument/2006/relationships/image" Target="../media/image9.png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image" Target="../media/image3.png"/><Relationship Id="rId7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tags" Target="../tags/tag8.xml"/><Relationship Id="rId4" Type="http://schemas.openxmlformats.org/officeDocument/2006/relationships/image" Target="../media/image1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0.jpeg"/><Relationship Id="rId15" Type="http://schemas.openxmlformats.org/officeDocument/2006/relationships/tags" Target="../tags/tag13.xml"/><Relationship Id="rId14" Type="http://schemas.openxmlformats.org/officeDocument/2006/relationships/image" Target="../media/image6.png"/><Relationship Id="rId13" Type="http://schemas.openxmlformats.org/officeDocument/2006/relationships/tags" Target="../tags/tag12.xml"/><Relationship Id="rId12" Type="http://schemas.openxmlformats.org/officeDocument/2006/relationships/image" Target="../media/image5.png"/><Relationship Id="rId11" Type="http://schemas.openxmlformats.org/officeDocument/2006/relationships/tags" Target="../tags/tag11.xml"/><Relationship Id="rId10" Type="http://schemas.openxmlformats.org/officeDocument/2006/relationships/image" Target="../media/image4.png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7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hemeOverride" Target="../theme/themeOverride1.xml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9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57.png"/><Relationship Id="rId1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3.xml"/><Relationship Id="rId6" Type="http://schemas.openxmlformats.org/officeDocument/2006/relationships/image" Target="../media/image60.png"/><Relationship Id="rId5" Type="http://schemas.openxmlformats.org/officeDocument/2006/relationships/image" Target="../media/image42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17.png"/><Relationship Id="rId1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4.xml"/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70.png"/><Relationship Id="rId1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jpeg"/><Relationship Id="rId7" Type="http://schemas.openxmlformats.org/officeDocument/2006/relationships/image" Target="../media/image76.jpeg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9.png"/><Relationship Id="rId1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microsoft.com/office/2007/relationships/media" Target="../media/media5.mp3"/><Relationship Id="rId3" Type="http://schemas.openxmlformats.org/officeDocument/2006/relationships/audio" Target="../media/media5.mp3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37.png"/><Relationship Id="rId2" Type="http://schemas.openxmlformats.org/officeDocument/2006/relationships/tags" Target="../tags/tag38.xml"/><Relationship Id="rId1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85.png"/><Relationship Id="rId1" Type="http://schemas.openxmlformats.org/officeDocument/2006/relationships/image" Target="../media/image81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1" Type="http://schemas.openxmlformats.org/officeDocument/2006/relationships/image" Target="../media/image8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1" Type="http://schemas.openxmlformats.org/officeDocument/2006/relationships/image" Target="../media/image90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1" Type="http://schemas.openxmlformats.org/officeDocument/2006/relationships/image" Target="../media/image92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1" Type="http://schemas.openxmlformats.org/officeDocument/2006/relationships/image" Target="../media/image9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1581785" y="45720"/>
            <a:ext cx="86525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The process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(过程)</a:t>
            </a:r>
            <a:r>
              <a:rPr lang="en-US" altLang="zh-CN" sz="32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of making a banana milk shake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91135" y="2132330"/>
            <a:ext cx="23787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Word Bank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2537" name="Picture 9" descr="peel the banan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37" y="2054462"/>
            <a:ext cx="230346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12" descr="pour the milk into the blen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59" y="4430949"/>
            <a:ext cx="2376488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Picture 13" descr="cut up the ban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70" y="2054463"/>
            <a:ext cx="2087563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14" descr="put the banana and the ice cream in to the blen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35" y="2033824"/>
            <a:ext cx="2303463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1" descr="turn on the blen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143" y="4216955"/>
            <a:ext cx="22320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 descr="drink the milk shak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629" y="4536456"/>
            <a:ext cx="2160587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3644900" y="3645535"/>
            <a:ext cx="116459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peel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6957060" y="3745230"/>
            <a:ext cx="178689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cut up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9548495" y="3789045"/>
            <a:ext cx="286512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put...in/into...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3082925" y="6021705"/>
            <a:ext cx="286512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pour...into...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6126480" y="5878830"/>
            <a:ext cx="346011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turn on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the blender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10257790" y="6093460"/>
            <a:ext cx="173355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drink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284480" y="2996565"/>
            <a:ext cx="195770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chemeClr val="tx1"/>
                </a:solidFill>
              </a:rPr>
              <a:t>first</a:t>
            </a:r>
            <a:endParaRPr lang="en-US" altLang="zh-CN" sz="34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chemeClr val="tx1"/>
                </a:solidFill>
              </a:rPr>
              <a:t>then</a:t>
            </a:r>
            <a:endParaRPr lang="en-US" altLang="zh-CN" sz="34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chemeClr val="tx1"/>
                </a:solidFill>
              </a:rPr>
              <a:t>next</a:t>
            </a:r>
            <a:endParaRPr lang="en-US" altLang="zh-CN" sz="34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chemeClr val="tx1"/>
                </a:solidFill>
              </a:rPr>
              <a:t>finally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graphicFrame>
        <p:nvGraphicFramePr>
          <p:cNvPr id="20539" name="Group 59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14400" y="621665"/>
          <a:ext cx="10041255" cy="1432560"/>
        </p:xfrm>
        <a:graphic>
          <a:graphicData uri="http://schemas.openxmlformats.org/drawingml/2006/table">
            <a:tbl>
              <a:tblPr/>
              <a:tblGrid>
                <a:gridCol w="2480310"/>
                <a:gridCol w="1876425"/>
                <a:gridCol w="3413125"/>
                <a:gridCol w="2271395"/>
              </a:tblGrid>
              <a:tr h="7626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ingredient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原料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banana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ice-cream/ice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milk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69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amount 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数量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3500120" y="1484630"/>
            <a:ext cx="76269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     a banana          an ice-crem/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some ice        </a:t>
            </a:r>
            <a:r>
              <a:rPr lang="en-US" altLang="zh-CN" sz="2400" dirty="0">
                <a:solidFill>
                  <a:srgbClr val="FF0000"/>
                </a:solidFill>
              </a:rPr>
              <a:t>a cup of milk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13" name="图片 12" descr="微信图片_202311270105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451225" y="1519555"/>
            <a:ext cx="536575" cy="471805"/>
          </a:xfrm>
          <a:prstGeom prst="rect">
            <a:avLst/>
          </a:prstGeom>
        </p:spPr>
      </p:pic>
      <p:pic>
        <p:nvPicPr>
          <p:cNvPr id="15" name="图片 14" descr="微信图片_202311270105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349240" y="1484630"/>
            <a:ext cx="532130" cy="532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9185" y="1546860"/>
            <a:ext cx="464185" cy="464185"/>
          </a:xfrm>
          <a:prstGeom prst="rect">
            <a:avLst/>
          </a:prstGeom>
        </p:spPr>
      </p:pic>
      <p:sp>
        <p:nvSpPr>
          <p:cNvPr id="79892" name="Rectangle 20"/>
          <p:cNvSpPr>
            <a:spLocks noChangeArrowheads="1"/>
          </p:cNvSpPr>
          <p:nvPr/>
        </p:nvSpPr>
        <p:spPr bwMode="auto">
          <a:xfrm>
            <a:off x="-24244" y="2852981"/>
            <a:ext cx="3154635" cy="2861310"/>
          </a:xfrm>
          <a:prstGeom prst="rect">
            <a:avLst/>
          </a:prstGeom>
          <a:solidFill>
            <a:srgbClr val="0091FE"/>
          </a:solidFill>
          <a:ln w="25400" algn="ctr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zh-CN" altLang="en-US" sz="3000" dirty="0">
                <a:solidFill>
                  <a:schemeClr val="bg1"/>
                </a:solidFill>
              </a:rPr>
              <a:t>表达做某事的过程时，如果过程较长可用</a:t>
            </a:r>
            <a:r>
              <a:rPr lang="en-US" altLang="zh-CN" sz="3000" dirty="0">
                <a:solidFill>
                  <a:schemeClr val="bg1"/>
                </a:solidFill>
              </a:rPr>
              <a:t>first, next, then, </a:t>
            </a:r>
            <a:r>
              <a:rPr lang="en-US" altLang="zh-CN" sz="3000" dirty="0" smtClean="0">
                <a:solidFill>
                  <a:schemeClr val="bg1"/>
                </a:solidFill>
              </a:rPr>
              <a:t>finally</a:t>
            </a:r>
            <a:r>
              <a:rPr lang="zh-CN" altLang="en-US" sz="3000" dirty="0" smtClean="0">
                <a:solidFill>
                  <a:schemeClr val="bg1"/>
                </a:solidFill>
              </a:rPr>
              <a:t>等来</a:t>
            </a:r>
            <a:r>
              <a:rPr lang="zh-CN" altLang="en-US" sz="3000" dirty="0">
                <a:solidFill>
                  <a:schemeClr val="bg1"/>
                </a:solidFill>
              </a:rPr>
              <a:t>说明步骤，使叙述有条不紊。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4470" y="6238875"/>
            <a:ext cx="15557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[ˈblendə]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3653790" y="4001770"/>
            <a:ext cx="10985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[piːl]</a:t>
            </a:r>
            <a:endParaRPr lang="zh-CN" altLang="en-US" sz="2800"/>
          </a:p>
        </p:txBody>
      </p:sp>
      <p:sp>
        <p:nvSpPr>
          <p:cNvPr id="17" name="文本框 16"/>
          <p:cNvSpPr txBox="1"/>
          <p:nvPr/>
        </p:nvSpPr>
        <p:spPr>
          <a:xfrm>
            <a:off x="3216910" y="6379845"/>
            <a:ext cx="14465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[pɔː]</a:t>
            </a:r>
            <a:endParaRPr lang="zh-CN" altLang="en-US" sz="2800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27380" y="5807710"/>
            <a:ext cx="14687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/>
                </a:solidFill>
              </a:rPr>
              <a:t>[ˈfaɪnəli]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3359785" y="104140"/>
            <a:ext cx="54108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FF"/>
                </a:solidFill>
                <a:effectLst/>
                <a:highlight>
                  <a:srgbClr val="FFFF00"/>
                </a:highlight>
              </a:rPr>
              <a:t>Let’s describe the process!</a:t>
            </a:r>
            <a:endParaRPr lang="en-US" altLang="zh-CN" sz="3600" dirty="0">
              <a:solidFill>
                <a:srgbClr val="0000FF"/>
              </a:solidFill>
              <a:effectLst/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9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79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79892" grpId="1" bldLvl="0" animBg="1"/>
      <p:bldP spid="79892" grpId="2" bldLvl="0" animBg="1"/>
      <p:bldP spid="10" grpId="0"/>
      <p:bldP spid="3" grpId="0"/>
      <p:bldP spid="4" grpId="0"/>
      <p:bldP spid="5" grpId="0"/>
      <p:bldP spid="6" grpId="0"/>
      <p:bldP spid="8" grpId="0"/>
      <p:bldP spid="9" grpId="0"/>
      <p:bldP spid="2" grpId="0"/>
      <p:bldP spid="12" grpId="0"/>
      <p:bldP spid="17" grpId="0"/>
      <p:bldP spid="18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3190" y="5945505"/>
            <a:ext cx="34359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         honey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87015" y="3501390"/>
            <a:ext cx="353187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       yogurt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3" name="Text Box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60520" y="5949315"/>
            <a:ext cx="34359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         sugar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pic>
        <p:nvPicPr>
          <p:cNvPr id="3" name="图片 2" descr="微信图片_2023112623424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9120" y="4149090"/>
            <a:ext cx="2531745" cy="1899920"/>
          </a:xfrm>
          <a:prstGeom prst="rect">
            <a:avLst/>
          </a:prstGeom>
        </p:spPr>
      </p:pic>
      <p:pic>
        <p:nvPicPr>
          <p:cNvPr id="8" name="图片 7" descr="微信图片_2023112623424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99740" y="1493520"/>
            <a:ext cx="2562860" cy="2098040"/>
          </a:xfrm>
          <a:prstGeom prst="rect">
            <a:avLst/>
          </a:prstGeom>
        </p:spPr>
      </p:pic>
      <p:pic>
        <p:nvPicPr>
          <p:cNvPr id="16" name="图片 15" descr="微信图片_202311270006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63440" y="4220845"/>
            <a:ext cx="2430780" cy="1899920"/>
          </a:xfrm>
          <a:prstGeom prst="rect">
            <a:avLst/>
          </a:prstGeom>
        </p:spPr>
      </p:pic>
      <p:pic>
        <p:nvPicPr>
          <p:cNvPr id="17" name="图片 16" descr="微信图片_202311270006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4970" y="1493520"/>
            <a:ext cx="2496185" cy="2098675"/>
          </a:xfrm>
          <a:prstGeom prst="rect">
            <a:avLst/>
          </a:prstGeom>
        </p:spPr>
      </p:pic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6376670" y="3592195"/>
            <a:ext cx="353187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chemeClr val="tx1"/>
                </a:solidFill>
              </a:rPr>
              <a:t>         milk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pic>
        <p:nvPicPr>
          <p:cNvPr id="2" name="图片 1" descr="微信图片_202311270014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8250" y="4220845"/>
            <a:ext cx="2533015" cy="1878965"/>
          </a:xfrm>
          <a:prstGeom prst="rect">
            <a:avLst/>
          </a:prstGeom>
        </p:spPr>
      </p:pic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8399780" y="6021705"/>
            <a:ext cx="34359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         cheese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1631315" y="-26670"/>
            <a:ext cx="84169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</a:t>
            </a:r>
            <a:r>
              <a:rPr lang="en-US" sz="3600" dirty="0">
                <a:solidFill>
                  <a:srgbClr val="FF0000"/>
                </a:solidFill>
              </a:rPr>
              <a:t>What</a:t>
            </a:r>
            <a:r>
              <a:rPr lang="en-US" altLang="zh-CN" sz="3600" dirty="0">
                <a:solidFill>
                  <a:srgbClr val="FF0000"/>
                </a:solidFill>
              </a:rPr>
              <a:t> do you see?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——We see ...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3478530" y="3910965"/>
            <a:ext cx="1807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 </a:t>
            </a:r>
            <a:r>
              <a:rPr lang="zh-CN" altLang="en-US" sz="2800">
                <a:solidFill>
                  <a:srgbClr val="FF0000"/>
                </a:solidFill>
              </a:rPr>
              <a:t>[ˈjɒɡət]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1061720" y="6358890"/>
            <a:ext cx="12528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[ˈhʌni]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4"/>
            </p:custDataLst>
          </p:nvPr>
        </p:nvSpPr>
        <p:spPr>
          <a:xfrm>
            <a:off x="5087620" y="6311265"/>
            <a:ext cx="14122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[ˈʃʊɡə]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92310" y="6348730"/>
            <a:ext cx="10509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[tʃiːz]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13" grpId="0"/>
      <p:bldP spid="18" grpId="0"/>
      <p:bldP spid="4" grpId="0"/>
      <p:bldP spid="6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410210" y="6017260"/>
            <a:ext cx="34359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a spoon of</a:t>
            </a:r>
            <a:r>
              <a:rPr lang="en-US" altLang="zh-CN" sz="3400" dirty="0">
                <a:solidFill>
                  <a:srgbClr val="0000FF"/>
                </a:solidFill>
              </a:rPr>
              <a:t> </a:t>
            </a:r>
            <a:r>
              <a:rPr lang="en-US" altLang="zh-CN" sz="3400" dirty="0">
                <a:solidFill>
                  <a:schemeClr val="tx1"/>
                </a:solidFill>
              </a:rPr>
              <a:t>honey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2787015" y="3501390"/>
            <a:ext cx="353187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a cup of</a:t>
            </a:r>
            <a:r>
              <a:rPr lang="en-US" altLang="zh-CN" sz="3400" dirty="0">
                <a:solidFill>
                  <a:srgbClr val="0000FF"/>
                </a:solidFill>
              </a:rPr>
              <a:t> </a:t>
            </a:r>
            <a:r>
              <a:rPr lang="en-US" altLang="zh-CN" sz="3400" dirty="0">
                <a:solidFill>
                  <a:schemeClr val="tx1"/>
                </a:solidFill>
              </a:rPr>
              <a:t>yogurt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4447540" y="5949315"/>
            <a:ext cx="34359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a spoon of</a:t>
            </a:r>
            <a:r>
              <a:rPr lang="en-US" altLang="zh-CN" sz="3400" dirty="0">
                <a:solidFill>
                  <a:srgbClr val="0000FF"/>
                </a:solidFill>
              </a:rPr>
              <a:t> </a:t>
            </a:r>
            <a:r>
              <a:rPr lang="en-US" altLang="zh-CN" sz="3400" dirty="0">
                <a:solidFill>
                  <a:schemeClr val="tx1"/>
                </a:solidFill>
              </a:rPr>
              <a:t>sugar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1631315" y="-26670"/>
            <a:ext cx="84169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——How much ...(</a:t>
            </a:r>
            <a:r>
              <a:rPr lang="en-US" sz="3600" dirty="0">
                <a:solidFill>
                  <a:srgbClr val="FF0000"/>
                </a:solidFill>
              </a:rPr>
              <a:t>un</a:t>
            </a:r>
            <a:r>
              <a:rPr lang="en-US" altLang="zh-CN" sz="3600" dirty="0">
                <a:solidFill>
                  <a:srgbClr val="FF0000"/>
                </a:solidFill>
              </a:rPr>
              <a:t>) do you see?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——We see ...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3" name="图片 2" descr="微信图片_202311262342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455" y="4187190"/>
            <a:ext cx="2531745" cy="1899920"/>
          </a:xfrm>
          <a:prstGeom prst="rect">
            <a:avLst/>
          </a:prstGeom>
        </p:spPr>
      </p:pic>
      <p:pic>
        <p:nvPicPr>
          <p:cNvPr id="8" name="图片 7" descr="微信图片_202311262342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40" y="1493520"/>
            <a:ext cx="2562860" cy="2098040"/>
          </a:xfrm>
          <a:prstGeom prst="rect">
            <a:avLst/>
          </a:prstGeom>
        </p:spPr>
      </p:pic>
      <p:pic>
        <p:nvPicPr>
          <p:cNvPr id="16" name="图片 15" descr="微信图片_202311270006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75" y="4187190"/>
            <a:ext cx="2430780" cy="1899920"/>
          </a:xfrm>
          <a:prstGeom prst="rect">
            <a:avLst/>
          </a:prstGeom>
        </p:spPr>
      </p:pic>
      <p:pic>
        <p:nvPicPr>
          <p:cNvPr id="17" name="图片 16" descr="微信图片_202311270006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970" y="1493520"/>
            <a:ext cx="2496185" cy="2098675"/>
          </a:xfrm>
          <a:prstGeom prst="rect">
            <a:avLst/>
          </a:prstGeom>
        </p:spPr>
      </p:pic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6376670" y="3592195"/>
            <a:ext cx="353187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two cups of</a:t>
            </a:r>
            <a:r>
              <a:rPr lang="en-US" altLang="zh-CN" sz="3400" dirty="0">
                <a:solidFill>
                  <a:schemeClr val="tx1"/>
                </a:solidFill>
              </a:rPr>
              <a:t> milk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pic>
        <p:nvPicPr>
          <p:cNvPr id="19" name="图片 18" descr="微信图片_202311270014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4206875"/>
            <a:ext cx="2533015" cy="1878965"/>
          </a:xfrm>
          <a:prstGeom prst="rect">
            <a:avLst/>
          </a:prstGeom>
        </p:spPr>
      </p:pic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8304530" y="6007735"/>
            <a:ext cx="34359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0000FF"/>
                </a:solidFill>
              </a:rPr>
              <a:t>     </a:t>
            </a:r>
            <a:r>
              <a:rPr lang="en-US" altLang="zh-CN" sz="3400" dirty="0">
                <a:solidFill>
                  <a:srgbClr val="FF0000"/>
                </a:solidFill>
              </a:rPr>
              <a:t>some</a:t>
            </a:r>
            <a:r>
              <a:rPr lang="en-US" altLang="zh-CN" sz="3400" dirty="0">
                <a:solidFill>
                  <a:srgbClr val="0000FF"/>
                </a:solidFill>
              </a:rPr>
              <a:t> </a:t>
            </a:r>
            <a:r>
              <a:rPr lang="en-US" altLang="zh-CN" sz="3400" dirty="0">
                <a:solidFill>
                  <a:schemeClr val="tx1"/>
                </a:solidFill>
              </a:rPr>
              <a:t>cheese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960" y="6381750"/>
            <a:ext cx="14097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[spuːn]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2" grpId="0"/>
      <p:bldP spid="13" grpId="0"/>
      <p:bldP spid="20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5363210" y="260350"/>
            <a:ext cx="49555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dirty="0">
                <a:solidFill>
                  <a:srgbClr val="FF6C0D"/>
                </a:solidFill>
              </a:rPr>
              <a:t>a banana milk shake</a:t>
            </a:r>
            <a:endParaRPr lang="en-US" altLang="zh-CN" sz="4000" dirty="0">
              <a:solidFill>
                <a:srgbClr val="FF6C0D"/>
              </a:solidFill>
            </a:endParaRPr>
          </a:p>
        </p:txBody>
      </p:sp>
      <p:pic>
        <p:nvPicPr>
          <p:cNvPr id="2" name="图片 1" descr="微信图片_202311270028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7530" y="1053465"/>
            <a:ext cx="3382010" cy="3770630"/>
          </a:xfrm>
          <a:prstGeom prst="rect">
            <a:avLst/>
          </a:prstGeom>
        </p:spPr>
      </p:pic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330835" y="5111115"/>
            <a:ext cx="1154557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FF"/>
                </a:solidFill>
                <a:highlight>
                  <a:srgbClr val="FFFF00"/>
                </a:highlight>
              </a:rPr>
              <a:t>Milk shake</a:t>
            </a:r>
            <a:r>
              <a:rPr lang="en-US" altLang="zh-CN" sz="3600" dirty="0">
                <a:solidFill>
                  <a:schemeClr val="tx1"/>
                </a:solidFill>
                <a:highlight>
                  <a:srgbClr val="FFFF00"/>
                </a:highlight>
              </a:rPr>
              <a:t> is a cold drink made by </a:t>
            </a:r>
            <a:r>
              <a:rPr lang="en-US" altLang="zh-CN" sz="3600" dirty="0">
                <a:solidFill>
                  <a:srgbClr val="FF0000"/>
                </a:solidFill>
                <a:highlight>
                  <a:srgbClr val="FFFF00"/>
                </a:highlight>
              </a:rPr>
              <a:t>mix</a:t>
            </a:r>
            <a:r>
              <a:rPr lang="en-US" altLang="zh-CN" sz="3600" dirty="0">
                <a:solidFill>
                  <a:schemeClr val="tx1"/>
                </a:solidFill>
                <a:highlight>
                  <a:srgbClr val="FFFF00"/>
                </a:highlight>
              </a:rPr>
              <a:t>ing </a:t>
            </a:r>
            <a:r>
              <a:rPr lang="en-US" altLang="zh-CN" sz="3600" dirty="0">
                <a:solidFill>
                  <a:srgbClr val="0000FF"/>
                </a:solidFill>
                <a:highlight>
                  <a:srgbClr val="FFFF00"/>
                </a:highlight>
              </a:rPr>
              <a:t>milk</a:t>
            </a:r>
            <a:r>
              <a:rPr lang="en-US" altLang="zh-CN" sz="3600" dirty="0">
                <a:solidFill>
                  <a:schemeClr val="tx1"/>
                </a:solidFill>
                <a:highlight>
                  <a:srgbClr val="FFFF00"/>
                </a:highlight>
              </a:rPr>
              <a:t> with </a:t>
            </a:r>
            <a:r>
              <a:rPr lang="en-US" altLang="zh-CN" sz="3600" dirty="0">
                <a:solidFill>
                  <a:srgbClr val="0000FF"/>
                </a:solidFill>
                <a:highlight>
                  <a:srgbClr val="FFFF00"/>
                </a:highlight>
              </a:rPr>
              <a:t>fruit</a:t>
            </a:r>
            <a:r>
              <a:rPr lang="en-US" altLang="zh-CN" sz="3600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en-US" altLang="zh-CN" sz="3600" dirty="0">
                <a:solidFill>
                  <a:srgbClr val="0000FF"/>
                </a:solidFill>
                <a:highlight>
                  <a:srgbClr val="FFFF00"/>
                </a:highlight>
              </a:rPr>
              <a:t>ice</a:t>
            </a:r>
            <a:r>
              <a:rPr lang="en-US" altLang="zh-CN" sz="3600" dirty="0">
                <a:solidFill>
                  <a:schemeClr val="tx1"/>
                </a:solidFill>
                <a:highlight>
                  <a:srgbClr val="FFFF00"/>
                </a:highlight>
              </a:rPr>
              <a:t> or </a:t>
            </a:r>
            <a:r>
              <a:rPr lang="en-US" altLang="zh-CN" sz="3600" dirty="0">
                <a:solidFill>
                  <a:srgbClr val="0000FF"/>
                </a:solidFill>
                <a:highlight>
                  <a:srgbClr val="FFFF00"/>
                </a:highlight>
              </a:rPr>
              <a:t>ice-cream</a:t>
            </a:r>
            <a:r>
              <a:rPr lang="en-US" altLang="zh-CN" sz="3600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  <a:endParaRPr lang="en-US" altLang="zh-CN" sz="36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32215" y="836930"/>
            <a:ext cx="26308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/>
                </a:solidFill>
              </a:rPr>
              <a:t>[ʃeɪk]</a:t>
            </a:r>
            <a:r>
              <a:rPr lang="en-US" altLang="zh-CN" sz="2800">
                <a:solidFill>
                  <a:schemeClr val="tx1"/>
                </a:solidFill>
              </a:rPr>
              <a:t> n.</a:t>
            </a:r>
            <a:r>
              <a:rPr lang="zh-CN" altLang="en-US" sz="2800">
                <a:solidFill>
                  <a:schemeClr val="tx1"/>
                </a:solidFill>
              </a:rPr>
              <a:t>奶昔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1145" y="276860"/>
            <a:ext cx="92875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dirty="0">
                <a:solidFill>
                  <a:srgbClr val="FF6C0D"/>
                </a:solidFill>
                <a:sym typeface="+mn-ea"/>
              </a:rPr>
              <a:t>How do we make                                      ? </a:t>
            </a:r>
            <a:endParaRPr lang="en-US" altLang="zh-CN" sz="4000" dirty="0">
              <a:solidFill>
                <a:srgbClr val="FF6C0D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3790" y="5589270"/>
            <a:ext cx="31642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/>
                </a:solidFill>
              </a:rPr>
              <a:t>[</a:t>
            </a:r>
            <a:r>
              <a:rPr lang="en-US" altLang="zh-CN" sz="2800">
                <a:solidFill>
                  <a:schemeClr val="tx1"/>
                </a:solidFill>
              </a:rPr>
              <a:t>miks</a:t>
            </a:r>
            <a:r>
              <a:rPr lang="zh-CN" altLang="en-US" sz="2800">
                <a:solidFill>
                  <a:schemeClr val="tx1"/>
                </a:solidFill>
              </a:rPr>
              <a:t>]</a:t>
            </a:r>
            <a:r>
              <a:rPr lang="en-US" altLang="zh-CN" sz="2800">
                <a:solidFill>
                  <a:schemeClr val="tx1"/>
                </a:solidFill>
              </a:rPr>
              <a:t> </a:t>
            </a:r>
            <a:r>
              <a:rPr lang="en-US" sz="2800">
                <a:solidFill>
                  <a:schemeClr val="tx1"/>
                </a:solidFill>
              </a:rPr>
              <a:t>v.</a:t>
            </a:r>
            <a:r>
              <a:rPr lang="zh-CN" altLang="en-US" sz="2800">
                <a:solidFill>
                  <a:schemeClr val="tx1"/>
                </a:solidFill>
              </a:rPr>
              <a:t>混合</a:t>
            </a:r>
            <a:r>
              <a:rPr lang="en-US" altLang="zh-CN" sz="2800">
                <a:solidFill>
                  <a:schemeClr val="tx1"/>
                </a:solidFill>
              </a:rPr>
              <a:t>;</a:t>
            </a:r>
            <a:r>
              <a:rPr lang="zh-CN" altLang="en-US" sz="2800">
                <a:solidFill>
                  <a:schemeClr val="tx1"/>
                </a:solidFill>
              </a:rPr>
              <a:t>融合</a:t>
            </a:r>
            <a:endParaRPr lang="zh-CN" alt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4" grpId="0"/>
      <p:bldP spid="4" grpId="1"/>
      <p:bldP spid="5" grpId="0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41" name="Picture 13" descr="cut up the banan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30" y="4422378"/>
            <a:ext cx="2087563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94615" y="-38100"/>
            <a:ext cx="121519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The </a:t>
            </a:r>
            <a:r>
              <a:rPr lang="en-US" altLang="zh-CN" u="sng" dirty="0">
                <a:solidFill>
                  <a:schemeClr val="tx1"/>
                </a:solidFill>
              </a:rPr>
              <a:t>ingredients</a:t>
            </a:r>
            <a:r>
              <a:rPr lang="en-US" altLang="zh-CN" sz="2000" u="sng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000" u="sng" dirty="0">
                <a:solidFill>
                  <a:schemeClr val="tx1"/>
                </a:solidFill>
                <a:sym typeface="+mn-ea"/>
              </a:rPr>
              <a:t>原料</a:t>
            </a:r>
            <a:r>
              <a:rPr lang="en-US" altLang="zh-CN" sz="2000" u="sng" dirty="0">
                <a:solidFill>
                  <a:schemeClr val="tx1"/>
                </a:solidFill>
                <a:sym typeface="+mn-ea"/>
              </a:rPr>
              <a:t>)</a:t>
            </a:r>
            <a:r>
              <a:rPr lang="en-US" altLang="zh-CN" dirty="0">
                <a:solidFill>
                  <a:schemeClr val="tx1"/>
                </a:solidFill>
              </a:rPr>
              <a:t> and </a:t>
            </a:r>
            <a:r>
              <a:rPr lang="en-US" altLang="zh-CN" u="sng" dirty="0">
                <a:solidFill>
                  <a:schemeClr val="tx1"/>
                </a:solidFill>
              </a:rPr>
              <a:t>process</a:t>
            </a:r>
            <a:r>
              <a:rPr lang="en-US" altLang="zh-CN" sz="2000" u="sng" dirty="0">
                <a:solidFill>
                  <a:schemeClr val="tx1"/>
                </a:solidFill>
              </a:rPr>
              <a:t>(过程)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of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making a banana milk shake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2537" name="Picture 9" descr="peel the bana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8" y="2843767"/>
            <a:ext cx="230346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12" descr="pour the milk into the ble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94" y="4574459"/>
            <a:ext cx="2376488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14" descr="put the banana and the ice cream in to the blen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780" y="2751374"/>
            <a:ext cx="2303463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1" descr="turn on the blen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223" y="2781855"/>
            <a:ext cx="22320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 descr="drink the milk shak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649" y="4679966"/>
            <a:ext cx="2160587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551815" y="4392930"/>
            <a:ext cx="116459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peel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2005965" y="6041390"/>
            <a:ext cx="178689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cut up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664585" y="4434840"/>
            <a:ext cx="286512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put...in/into...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5809615" y="6165215"/>
            <a:ext cx="286512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pour...into...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8207375" y="4443730"/>
            <a:ext cx="17545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turn on ...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10544810" y="6236970"/>
            <a:ext cx="173355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drink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graphicFrame>
        <p:nvGraphicFramePr>
          <p:cNvPr id="20539" name="Group 59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14400" y="1267460"/>
          <a:ext cx="10617835" cy="1407160"/>
        </p:xfrm>
        <a:graphic>
          <a:graphicData uri="http://schemas.openxmlformats.org/drawingml/2006/table">
            <a:tbl>
              <a:tblPr/>
              <a:tblGrid>
                <a:gridCol w="2364105"/>
                <a:gridCol w="1910080"/>
                <a:gridCol w="3967480"/>
                <a:gridCol w="2376170"/>
              </a:tblGrid>
              <a:tr h="749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ingredient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原料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banana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ice-cream/ice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milk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578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amount 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数量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3500120" y="2130425"/>
            <a:ext cx="81127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     a banana        an ice-crem         some ice       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</a:rPr>
              <a:t>a cup of milk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13" name="图片 12" descr="微信图片_202311270105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451225" y="2165350"/>
            <a:ext cx="536575" cy="471805"/>
          </a:xfrm>
          <a:prstGeom prst="rect">
            <a:avLst/>
          </a:prstGeom>
        </p:spPr>
      </p:pic>
      <p:pic>
        <p:nvPicPr>
          <p:cNvPr id="15" name="图片 14" descr="微信图片_202311270105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209540" y="2105025"/>
            <a:ext cx="532130" cy="532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1625" y="2130425"/>
            <a:ext cx="464185" cy="4641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67755" y="3284855"/>
            <a:ext cx="15557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[ˈblendə]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568325" y="4791075"/>
            <a:ext cx="10985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[piːl]</a:t>
            </a:r>
            <a:endParaRPr lang="zh-CN" altLang="en-US" sz="2800"/>
          </a:p>
        </p:txBody>
      </p:sp>
      <p:sp>
        <p:nvSpPr>
          <p:cNvPr id="17" name="文本框 16"/>
          <p:cNvSpPr txBox="1"/>
          <p:nvPr/>
        </p:nvSpPr>
        <p:spPr>
          <a:xfrm>
            <a:off x="5013960" y="6238240"/>
            <a:ext cx="8159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[pɔː]</a:t>
            </a:r>
            <a:endParaRPr lang="zh-CN" altLang="en-US" sz="2800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221615" y="375920"/>
            <a:ext cx="68078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——How many/much ... do we need?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9860" y="76454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  <a:sym typeface="+mn-ea"/>
              </a:rPr>
              <a:t> ——We need ...</a:t>
            </a:r>
            <a:endParaRPr lang="en-US" altLang="en-US" sz="32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42545" y="2564765"/>
            <a:ext cx="22694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highlight>
                  <a:srgbClr val="FFFF00"/>
                </a:highlight>
              </a:rPr>
              <a:t>Word Bank</a:t>
            </a:r>
            <a:endParaRPr lang="en-US" altLang="zh-CN" sz="2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4" name="图片 23" descr="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2035" y="2105025"/>
            <a:ext cx="528955" cy="5207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210935" y="2887345"/>
            <a:ext cx="13874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blender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燕尾形箭头 25"/>
          <p:cNvSpPr/>
          <p:nvPr/>
        </p:nvSpPr>
        <p:spPr>
          <a:xfrm rot="19680000">
            <a:off x="5253990" y="3445510"/>
            <a:ext cx="1127125" cy="135255"/>
          </a:xfrm>
          <a:prstGeom prst="notched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  <p:bldP spid="5" grpId="0"/>
      <p:bldP spid="6" grpId="0"/>
      <p:bldP spid="8" grpId="0"/>
      <p:bldP spid="9" grpId="0"/>
      <p:bldP spid="2" grpId="0"/>
      <p:bldP spid="12" grpId="0"/>
      <p:bldP spid="17" grpId="0"/>
      <p:bldP spid="20" grpId="0"/>
      <p:bldP spid="21" grpId="0"/>
      <p:bldP spid="22" grpId="0"/>
      <p:bldP spid="25" grpId="0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3615" b="4381"/>
          <a:stretch>
            <a:fillRect/>
          </a:stretch>
        </p:blipFill>
        <p:spPr>
          <a:xfrm>
            <a:off x="5245100" y="1917065"/>
            <a:ext cx="6134735" cy="3689350"/>
          </a:xfrm>
          <a:prstGeom prst="rect">
            <a:avLst/>
          </a:prstGeom>
        </p:spPr>
      </p:pic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809" y="2421360"/>
            <a:ext cx="5616575" cy="1655763"/>
          </a:xfrm>
          <a:solidFill>
            <a:srgbClr val="FFFF99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400" b="1" dirty="0">
                <a:latin typeface="Times New Roman" panose="02020603050405020304" pitchFamily="18" charset="0"/>
              </a:rPr>
              <a:t>turn on       cut up        drink    peel             pour             put</a:t>
            </a:r>
            <a:endParaRPr lang="en-US" altLang="zh-CN" sz="3400" b="1" dirty="0">
              <a:latin typeface="Times New Roman" panose="02020603050405020304" pitchFamily="18" charset="0"/>
            </a:endParaRP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1246505" y="1242695"/>
            <a:ext cx="9121775" cy="73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Write these words in the blanks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</a:rPr>
              <a:t>in the picture.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160497"/>
            <a:ext cx="897582" cy="8975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47850" y="332740"/>
            <a:ext cx="8712835" cy="597535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710"/>
              </a:avLst>
            </a:prstTxWarp>
          </a:bodyPr>
          <a:lstStyle/>
          <a:p>
            <a:pPr algn="ctr"/>
            <a:r>
              <a:rPr lang="en-US" altLang="zh-CN" sz="3200" kern="10" dirty="0" smtClean="0">
                <a:ln w="12700">
                  <a:solidFill>
                    <a:srgbClr val="EAEAEA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US" altLang="zh-CN" sz="3200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you make a banana milk shake?</a:t>
            </a:r>
            <a:endParaRPr lang="zh-CN" altLang="en-US" sz="3200" kern="10" dirty="0">
              <a:ln w="12700">
                <a:solidFill>
                  <a:srgbClr val="EAEAEA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3615" b="4381"/>
          <a:stretch>
            <a:fillRect/>
          </a:stretch>
        </p:blipFill>
        <p:spPr>
          <a:xfrm>
            <a:off x="479376" y="185267"/>
            <a:ext cx="10657184" cy="6408712"/>
          </a:xfrm>
          <a:prstGeom prst="rect">
            <a:avLst/>
          </a:prstGeom>
        </p:spPr>
      </p:pic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7753331" y="2374505"/>
            <a:ext cx="12493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peel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3719736" y="2636912"/>
            <a:ext cx="17653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cut up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7006878" y="4221088"/>
            <a:ext cx="12493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put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6240016" y="116632"/>
            <a:ext cx="12493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pour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623391" y="4653136"/>
            <a:ext cx="158417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turn on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2112417" y="260648"/>
            <a:ext cx="129614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drink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0" grpId="0" bldLvl="0" animBg="1"/>
      <p:bldP spid="77831" grpId="0" bldLvl="0" animBg="1"/>
      <p:bldP spid="77832" grpId="0" bldLvl="0" animBg="1"/>
      <p:bldP spid="77833" grpId="0" bldLvl="0" animBg="1"/>
      <p:bldP spid="77834" grpId="0" bldLvl="0" animBg="1"/>
      <p:bldP spid="7783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1217295" y="765810"/>
            <a:ext cx="10818495" cy="584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3400" dirty="0">
                <a:solidFill>
                  <a:srgbClr val="FF0000"/>
                </a:solidFill>
              </a:rPr>
              <a:t>First</a:t>
            </a:r>
            <a:r>
              <a:rPr lang="en-US" altLang="zh-CN" sz="3400" dirty="0">
                <a:solidFill>
                  <a:schemeClr val="tx1"/>
                </a:solidFill>
              </a:rPr>
              <a:t>, </a:t>
            </a:r>
            <a:r>
              <a:rPr lang="en-US" altLang="zh-CN" sz="3400" dirty="0">
                <a:solidFill>
                  <a:srgbClr val="0000FF"/>
                </a:solidFill>
              </a:rPr>
              <a:t>peel</a:t>
            </a:r>
            <a:r>
              <a:rPr lang="en-US" altLang="zh-CN" sz="3400" dirty="0">
                <a:solidFill>
                  <a:schemeClr val="tx1"/>
                </a:solidFill>
              </a:rPr>
              <a:t> one banana. </a:t>
            </a:r>
            <a:endParaRPr lang="en-US" altLang="zh-CN" sz="34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3400" dirty="0">
                <a:solidFill>
                  <a:srgbClr val="FF0000"/>
                </a:solidFill>
              </a:rPr>
              <a:t>Then</a:t>
            </a:r>
            <a:r>
              <a:rPr lang="en-US" altLang="zh-CN" sz="3400" dirty="0">
                <a:solidFill>
                  <a:schemeClr val="tx1"/>
                </a:solidFill>
              </a:rPr>
              <a:t>, </a:t>
            </a:r>
            <a:r>
              <a:rPr lang="en-US" altLang="zh-CN" sz="3400" dirty="0">
                <a:solidFill>
                  <a:srgbClr val="0000FF"/>
                </a:solidFill>
              </a:rPr>
              <a:t>cut up</a:t>
            </a:r>
            <a:r>
              <a:rPr lang="en-US" altLang="zh-CN" sz="3400" dirty="0">
                <a:solidFill>
                  <a:schemeClr val="tx1"/>
                </a:solidFill>
              </a:rPr>
              <a:t> the banana.</a:t>
            </a:r>
            <a:endParaRPr lang="en-US" altLang="zh-CN" sz="34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3400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sz="3400" dirty="0">
                <a:sym typeface="+mn-ea"/>
              </a:rPr>
              <a:t>, </a:t>
            </a:r>
            <a:r>
              <a:rPr lang="en-US" altLang="zh-CN" sz="3400" dirty="0">
                <a:solidFill>
                  <a:srgbClr val="0000FF"/>
                </a:solidFill>
                <a:sym typeface="+mn-ea"/>
              </a:rPr>
              <a:t>put</a:t>
            </a:r>
            <a:r>
              <a:rPr lang="en-US" altLang="zh-CN" sz="3400" dirty="0">
                <a:sym typeface="+mn-ea"/>
              </a:rPr>
              <a:t> the bananas and an ice-cream(some ice) </a:t>
            </a:r>
            <a:r>
              <a:rPr lang="en-US" altLang="zh-CN" sz="3400" dirty="0">
                <a:solidFill>
                  <a:srgbClr val="0000FF"/>
                </a:solidFill>
                <a:sym typeface="+mn-ea"/>
              </a:rPr>
              <a:t>in/into</a:t>
            </a:r>
            <a:r>
              <a:rPr lang="en-US" altLang="zh-CN" sz="3400" dirty="0">
                <a:sym typeface="+mn-ea"/>
              </a:rPr>
              <a:t> the blender.</a:t>
            </a:r>
            <a:endParaRPr lang="en-US" altLang="zh-CN" sz="3400" dirty="0">
              <a:sym typeface="+mn-ea"/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3400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sz="3400" dirty="0">
                <a:sym typeface="+mn-ea"/>
              </a:rPr>
              <a:t>, </a:t>
            </a:r>
            <a:r>
              <a:rPr lang="en-US" altLang="zh-CN" sz="3400" dirty="0">
                <a:solidFill>
                  <a:srgbClr val="0000FF"/>
                </a:solidFill>
                <a:sym typeface="+mn-ea"/>
              </a:rPr>
              <a:t>pour</a:t>
            </a:r>
            <a:r>
              <a:rPr lang="en-US" altLang="zh-CN" sz="3400" dirty="0">
                <a:sym typeface="+mn-ea"/>
              </a:rPr>
              <a:t> a cup of milk </a:t>
            </a:r>
            <a:r>
              <a:rPr lang="en-US" altLang="zh-CN" sz="3400" dirty="0">
                <a:solidFill>
                  <a:srgbClr val="0000FF"/>
                </a:solidFill>
                <a:sym typeface="+mn-ea"/>
              </a:rPr>
              <a:t>into</a:t>
            </a:r>
            <a:r>
              <a:rPr lang="en-US" altLang="zh-CN" sz="3400" dirty="0">
                <a:sym typeface="+mn-ea"/>
              </a:rPr>
              <a:t> the blender.</a:t>
            </a:r>
            <a:endParaRPr lang="en-US" altLang="zh-CN" sz="34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3400" dirty="0">
                <a:solidFill>
                  <a:srgbClr val="FF0000"/>
                </a:solidFill>
              </a:rPr>
              <a:t>Next</a:t>
            </a:r>
            <a:r>
              <a:rPr lang="en-US" altLang="zh-CN" sz="3400" dirty="0">
                <a:solidFill>
                  <a:schemeClr val="tx1"/>
                </a:solidFill>
              </a:rPr>
              <a:t>, </a:t>
            </a:r>
            <a:r>
              <a:rPr lang="en-US" altLang="zh-CN" sz="3400" dirty="0">
                <a:solidFill>
                  <a:srgbClr val="0000FF"/>
                </a:solidFill>
              </a:rPr>
              <a:t>turn on</a:t>
            </a:r>
            <a:r>
              <a:rPr lang="en-US" altLang="zh-CN" sz="3400" dirty="0">
                <a:solidFill>
                  <a:schemeClr val="tx1"/>
                </a:solidFill>
              </a:rPr>
              <a:t> the blender.</a:t>
            </a:r>
            <a:endParaRPr lang="en-US" altLang="zh-CN" sz="34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3400" dirty="0">
                <a:solidFill>
                  <a:srgbClr val="FF0000"/>
                </a:solidFill>
              </a:rPr>
              <a:t>Next</a:t>
            </a:r>
            <a:r>
              <a:rPr lang="en-US" altLang="zh-CN" sz="3400" dirty="0">
                <a:solidFill>
                  <a:schemeClr val="tx1"/>
                </a:solidFill>
              </a:rPr>
              <a:t>, </a:t>
            </a:r>
            <a:r>
              <a:rPr lang="en-US" altLang="zh-CN" sz="3400" dirty="0">
                <a:solidFill>
                  <a:srgbClr val="0000FF"/>
                </a:solidFill>
              </a:rPr>
              <a:t>pour</a:t>
            </a:r>
            <a:r>
              <a:rPr lang="en-US" altLang="zh-CN" sz="3400" dirty="0">
                <a:solidFill>
                  <a:schemeClr val="tx1"/>
                </a:solidFill>
              </a:rPr>
              <a:t> the milk shake </a:t>
            </a:r>
            <a:r>
              <a:rPr lang="en-US" altLang="zh-CN" sz="3400" dirty="0">
                <a:solidFill>
                  <a:srgbClr val="0000FF"/>
                </a:solidFill>
              </a:rPr>
              <a:t>into</a:t>
            </a:r>
            <a:r>
              <a:rPr lang="en-US" altLang="zh-CN" sz="3400" dirty="0">
                <a:solidFill>
                  <a:schemeClr val="tx1"/>
                </a:solidFill>
              </a:rPr>
              <a:t> a glass. </a:t>
            </a:r>
            <a:r>
              <a:rPr lang="en-US" altLang="zh-CN" sz="3400" u="sng" dirty="0">
                <a:solidFill>
                  <a:schemeClr val="tx1"/>
                </a:solidFill>
              </a:rPr>
              <a:t>I’m finished.</a:t>
            </a:r>
            <a:endParaRPr lang="en-US" altLang="zh-CN" sz="3400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sz="3400" dirty="0">
                <a:solidFill>
                  <a:srgbClr val="FF0000"/>
                </a:solidFill>
              </a:rPr>
              <a:t>Finally</a:t>
            </a:r>
            <a:r>
              <a:rPr lang="en-US" altLang="zh-CN" sz="3400" dirty="0">
                <a:solidFill>
                  <a:schemeClr val="tx1"/>
                </a:solidFill>
              </a:rPr>
              <a:t>, </a:t>
            </a:r>
            <a:r>
              <a:rPr lang="en-US" altLang="zh-CN" sz="3400" dirty="0">
                <a:solidFill>
                  <a:srgbClr val="0000FF"/>
                </a:solidFill>
              </a:rPr>
              <a:t>drink</a:t>
            </a:r>
            <a:r>
              <a:rPr lang="en-US" altLang="zh-CN" sz="3400" dirty="0">
                <a:solidFill>
                  <a:schemeClr val="tx1"/>
                </a:solidFill>
              </a:rPr>
              <a:t> the milk shake.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pic>
        <p:nvPicPr>
          <p:cNvPr id="22537" name="Picture 9" descr="peel the banan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" y="476885"/>
            <a:ext cx="1195070" cy="93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12" descr="pour the milk into the blend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30" y="3429000"/>
            <a:ext cx="119888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Picture 13" descr="cut up the banana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" y="1484630"/>
            <a:ext cx="1083945" cy="97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14" descr="put the banana and the ice cream in to the blender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" y="2420620"/>
            <a:ext cx="1246505" cy="102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1" descr="turn on the blender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364990"/>
            <a:ext cx="103632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 descr="drink the milk shake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30" y="5988685"/>
            <a:ext cx="1118235" cy="88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微信图片_2023112700283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91135" y="5157470"/>
            <a:ext cx="748030" cy="834390"/>
          </a:xfrm>
          <a:prstGeom prst="rect">
            <a:avLst/>
          </a:prstGeom>
        </p:spPr>
      </p:pic>
      <p:sp>
        <p:nvSpPr>
          <p:cNvPr id="14" name="Text Box 1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33705" y="45720"/>
            <a:ext cx="116014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</a:rPr>
              <a:t>Let’s 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sym typeface="+mn-ea"/>
              </a:rPr>
              <a:t>describe the process</a:t>
            </a:r>
            <a:r>
              <a:rPr lang="en-US" altLang="zh-CN" sz="2400" dirty="0">
                <a:solidFill>
                  <a:srgbClr val="0000FF"/>
                </a:solidFill>
                <a:highlight>
                  <a:srgbClr val="FFFF00"/>
                </a:highlight>
                <a:sym typeface="+mn-ea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highlight>
                  <a:srgbClr val="FFFF00"/>
                </a:highlight>
                <a:sym typeface="+mn-ea"/>
              </a:rPr>
              <a:t>过程</a:t>
            </a:r>
            <a:r>
              <a:rPr lang="en-US" altLang="zh-CN" sz="2400" dirty="0">
                <a:solidFill>
                  <a:srgbClr val="0000FF"/>
                </a:solidFill>
                <a:highlight>
                  <a:srgbClr val="FFFF00"/>
                </a:highlight>
                <a:sym typeface="+mn-ea"/>
              </a:rPr>
              <a:t>)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sym typeface="+mn-ea"/>
              </a:rPr>
              <a:t> of 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</a:rPr>
              <a:t>making a banana milk shake!</a:t>
            </a:r>
            <a:endParaRPr lang="en-US" altLang="zh-CN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79892" name="Rectangle 20"/>
          <p:cNvSpPr>
            <a:spLocks noChangeArrowheads="1"/>
          </p:cNvSpPr>
          <p:nvPr/>
        </p:nvSpPr>
        <p:spPr bwMode="auto">
          <a:xfrm>
            <a:off x="8830196" y="629211"/>
            <a:ext cx="3154635" cy="2861310"/>
          </a:xfrm>
          <a:prstGeom prst="rect">
            <a:avLst/>
          </a:prstGeom>
          <a:solidFill>
            <a:srgbClr val="0091FE"/>
          </a:solidFill>
          <a:ln w="25400" algn="ctr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zh-CN" altLang="en-US" sz="3000" dirty="0">
                <a:solidFill>
                  <a:schemeClr val="bg1"/>
                </a:solidFill>
              </a:rPr>
              <a:t>表达做某事的过程时，如果过程较长可用</a:t>
            </a:r>
            <a:r>
              <a:rPr lang="en-US" altLang="zh-CN" sz="3000" dirty="0">
                <a:solidFill>
                  <a:schemeClr val="bg1"/>
                </a:solidFill>
              </a:rPr>
              <a:t>first,  then, </a:t>
            </a:r>
            <a:r>
              <a:rPr lang="en-US" altLang="zh-CN" sz="3000" dirty="0">
                <a:solidFill>
                  <a:schemeClr val="bg1"/>
                </a:solidFill>
                <a:sym typeface="+mn-ea"/>
              </a:rPr>
              <a:t>next, </a:t>
            </a:r>
            <a:r>
              <a:rPr lang="en-US" altLang="zh-CN" sz="3000" dirty="0" smtClean="0">
                <a:solidFill>
                  <a:schemeClr val="bg1"/>
                </a:solidFill>
              </a:rPr>
              <a:t>finally</a:t>
            </a:r>
            <a:r>
              <a:rPr lang="zh-CN" altLang="en-US" sz="3000" dirty="0" smtClean="0">
                <a:solidFill>
                  <a:schemeClr val="bg1"/>
                </a:solidFill>
              </a:rPr>
              <a:t>等来</a:t>
            </a:r>
            <a:r>
              <a:rPr lang="zh-CN" altLang="en-US" sz="3000" dirty="0">
                <a:solidFill>
                  <a:schemeClr val="bg1"/>
                </a:solidFill>
              </a:rPr>
              <a:t>说明步骤，使叙述有条不紊。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9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9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92" grpId="1" bldLvl="0" animBg="1"/>
      <p:bldP spid="79892" grpId="2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Text Box 5"/>
          <p:cNvSpPr txBox="1">
            <a:spLocks noChangeArrowheads="1"/>
          </p:cNvSpPr>
          <p:nvPr/>
        </p:nvSpPr>
        <p:spPr bwMode="auto">
          <a:xfrm>
            <a:off x="1355090" y="1320165"/>
            <a:ext cx="10579735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and put the instructions(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</a:rPr>
              <a:t>指示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/</a:t>
            </a:r>
            <a:r>
              <a:rPr lang="zh-CN" altLang="zh-CN" dirty="0">
                <a:solidFill>
                  <a:srgbClr val="0000FF"/>
                </a:solidFill>
                <a:latin typeface="Arial" panose="020B0604020202020204" pitchFamily="34" charset="0"/>
              </a:rPr>
              <a:t>用法说明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) in order.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055440" y="1988128"/>
            <a:ext cx="10369152" cy="46812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57200" indent="-4572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dirty="0"/>
              <a:t>   </a:t>
            </a:r>
            <a:r>
              <a:rPr lang="en-US" altLang="zh-CN" dirty="0"/>
              <a:t>____</a:t>
            </a:r>
            <a:r>
              <a:rPr lang="zh-CN" altLang="zh-CN" dirty="0"/>
              <a:t>_</a:t>
            </a:r>
            <a:r>
              <a:rPr lang="zh-CN" altLang="en-US" dirty="0"/>
              <a:t> </a:t>
            </a:r>
            <a:r>
              <a:rPr lang="zh-CN" altLang="zh-CN" dirty="0"/>
              <a:t>Turn on the blender.               </a:t>
            </a:r>
            <a:endParaRPr lang="zh-CN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zh-CN" dirty="0"/>
              <a:t>   </a:t>
            </a:r>
            <a:r>
              <a:rPr lang="en-US" altLang="zh-CN" dirty="0"/>
              <a:t>___</a:t>
            </a:r>
            <a:r>
              <a:rPr lang="zh-CN" altLang="zh-CN" dirty="0"/>
              <a:t>__</a:t>
            </a:r>
            <a:r>
              <a:rPr lang="en-US" altLang="zh-CN" dirty="0"/>
              <a:t> </a:t>
            </a:r>
            <a:r>
              <a:rPr lang="zh-CN" altLang="zh-CN" dirty="0"/>
              <a:t>Cut up the bananas.</a:t>
            </a:r>
            <a:endParaRPr lang="zh-CN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zh-CN" dirty="0"/>
              <a:t>  </a:t>
            </a:r>
            <a:r>
              <a:rPr lang="zh-CN" altLang="en-US" dirty="0"/>
              <a:t> </a:t>
            </a:r>
            <a:r>
              <a:rPr lang="en-US" altLang="zh-CN" dirty="0"/>
              <a:t>___</a:t>
            </a:r>
            <a:r>
              <a:rPr lang="zh-CN" altLang="zh-CN" dirty="0"/>
              <a:t>__</a:t>
            </a:r>
            <a:r>
              <a:rPr lang="en-US" altLang="zh-CN" dirty="0"/>
              <a:t> </a:t>
            </a:r>
            <a:r>
              <a:rPr lang="zh-CN" altLang="zh-CN" dirty="0"/>
              <a:t>Drink the milk shake.</a:t>
            </a:r>
            <a:endParaRPr lang="zh-CN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zh-CN" dirty="0"/>
              <a:t>   </a:t>
            </a:r>
            <a:r>
              <a:rPr lang="en-US" altLang="zh-CN" dirty="0"/>
              <a:t>____</a:t>
            </a:r>
            <a:r>
              <a:rPr lang="zh-CN" altLang="zh-CN" dirty="0"/>
              <a:t>_</a:t>
            </a:r>
            <a:r>
              <a:rPr lang="zh-CN" altLang="en-US" dirty="0"/>
              <a:t> </a:t>
            </a:r>
            <a:r>
              <a:rPr lang="zh-CN" altLang="zh-CN" dirty="0"/>
              <a:t>Pour the milk into the blender.</a:t>
            </a:r>
            <a:endParaRPr lang="zh-CN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zh-CN" dirty="0"/>
              <a:t>   </a:t>
            </a:r>
            <a:r>
              <a:rPr lang="en-US" altLang="zh-CN" dirty="0"/>
              <a:t>____</a:t>
            </a:r>
            <a:r>
              <a:rPr lang="zh-CN" altLang="zh-CN" dirty="0"/>
              <a:t>_</a:t>
            </a:r>
            <a:r>
              <a:rPr lang="zh-CN" altLang="en-US" dirty="0"/>
              <a:t> </a:t>
            </a:r>
            <a:r>
              <a:rPr lang="zh-CN" altLang="zh-CN" dirty="0"/>
              <a:t>Put the bananas and ice</a:t>
            </a:r>
            <a:r>
              <a:rPr lang="zh-CN" altLang="en-US" dirty="0"/>
              <a:t>-</a:t>
            </a:r>
            <a:r>
              <a:rPr lang="zh-CN" altLang="zh-CN" dirty="0" smtClean="0"/>
              <a:t>cream</a:t>
            </a:r>
            <a:r>
              <a:rPr lang="en-US" altLang="zh-CN" dirty="0" smtClean="0"/>
              <a:t> </a:t>
            </a:r>
            <a:r>
              <a:rPr lang="zh-CN" altLang="zh-CN" dirty="0" smtClean="0"/>
              <a:t>in </a:t>
            </a:r>
            <a:r>
              <a:rPr lang="zh-CN" altLang="zh-CN" dirty="0"/>
              <a:t>the blender.</a:t>
            </a:r>
            <a:endParaRPr lang="zh-CN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zh-CN" dirty="0"/>
              <a:t>   </a:t>
            </a:r>
            <a:r>
              <a:rPr lang="en-US" altLang="zh-CN" dirty="0"/>
              <a:t>____</a:t>
            </a:r>
            <a:r>
              <a:rPr lang="zh-CN" altLang="zh-CN" dirty="0"/>
              <a:t>_</a:t>
            </a:r>
            <a:r>
              <a:rPr lang="zh-CN" altLang="en-US" dirty="0"/>
              <a:t> </a:t>
            </a:r>
            <a:r>
              <a:rPr lang="zh-CN" altLang="zh-CN" dirty="0"/>
              <a:t>Peel three bananas.</a:t>
            </a:r>
            <a:endParaRPr lang="zh-CN" altLang="zh-CN" dirty="0"/>
          </a:p>
        </p:txBody>
      </p:sp>
      <p:sp>
        <p:nvSpPr>
          <p:cNvPr id="12295" name="Oval 4"/>
          <p:cNvSpPr>
            <a:spLocks noChangeArrowheads="1"/>
          </p:cNvSpPr>
          <p:nvPr/>
        </p:nvSpPr>
        <p:spPr bwMode="auto">
          <a:xfrm>
            <a:off x="1719059" y="5709509"/>
            <a:ext cx="647700" cy="576263"/>
          </a:xfrm>
          <a:prstGeom prst="ellipse">
            <a:avLst/>
          </a:prstGeom>
          <a:solidFill>
            <a:srgbClr val="CC66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80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endParaRPr lang="zh-CN" altLang="zh-CN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Oval 8"/>
          <p:cNvSpPr>
            <a:spLocks noChangeArrowheads="1"/>
          </p:cNvSpPr>
          <p:nvPr/>
        </p:nvSpPr>
        <p:spPr bwMode="auto">
          <a:xfrm>
            <a:off x="1632166" y="2055268"/>
            <a:ext cx="649287" cy="576263"/>
          </a:xfrm>
          <a:prstGeom prst="ellipse">
            <a:avLst/>
          </a:prstGeom>
          <a:solidFill>
            <a:srgbClr val="CC66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800">
                <a:solidFill>
                  <a:schemeClr val="bg1"/>
                </a:solidFill>
                <a:latin typeface="Arial" panose="020B0604020202020204" pitchFamily="34" charset="0"/>
              </a:rPr>
              <a:t>5</a:t>
            </a:r>
            <a:endParaRPr lang="zh-CN" altLang="zh-CN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" name="Oval 9"/>
          <p:cNvSpPr>
            <a:spLocks noChangeArrowheads="1"/>
          </p:cNvSpPr>
          <p:nvPr/>
        </p:nvSpPr>
        <p:spPr bwMode="auto">
          <a:xfrm>
            <a:off x="1634019" y="2766460"/>
            <a:ext cx="649287" cy="576262"/>
          </a:xfrm>
          <a:prstGeom prst="ellipse">
            <a:avLst/>
          </a:prstGeom>
          <a:solidFill>
            <a:srgbClr val="CC66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80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endParaRPr lang="zh-CN" altLang="zh-CN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1645229" y="3476290"/>
            <a:ext cx="649287" cy="576262"/>
          </a:xfrm>
          <a:prstGeom prst="ellipse">
            <a:avLst/>
          </a:prstGeom>
          <a:solidFill>
            <a:srgbClr val="CC66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800">
                <a:solidFill>
                  <a:schemeClr val="bg1"/>
                </a:solidFill>
                <a:latin typeface="Arial" panose="020B0604020202020204" pitchFamily="34" charset="0"/>
              </a:rPr>
              <a:t>6</a:t>
            </a:r>
            <a:endParaRPr lang="zh-CN" altLang="zh-CN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11"/>
          <p:cNvSpPr>
            <a:spLocks noChangeArrowheads="1"/>
          </p:cNvSpPr>
          <p:nvPr/>
        </p:nvSpPr>
        <p:spPr bwMode="auto">
          <a:xfrm>
            <a:off x="1666627" y="4207116"/>
            <a:ext cx="647700" cy="576263"/>
          </a:xfrm>
          <a:prstGeom prst="ellipse">
            <a:avLst/>
          </a:prstGeom>
          <a:solidFill>
            <a:srgbClr val="CC66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80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endParaRPr lang="zh-CN" altLang="zh-CN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>
            <a:off x="1705996" y="4954651"/>
            <a:ext cx="647700" cy="576263"/>
          </a:xfrm>
          <a:prstGeom prst="ellipse">
            <a:avLst/>
          </a:prstGeom>
          <a:solidFill>
            <a:srgbClr val="CC66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80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endParaRPr lang="zh-CN" altLang="zh-CN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76" y="25638"/>
            <a:ext cx="5204654" cy="1419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3" y="1110164"/>
            <a:ext cx="1012438" cy="1012438"/>
          </a:xfrm>
          <a:prstGeom prst="rect">
            <a:avLst/>
          </a:prstGeom>
        </p:spPr>
      </p:pic>
      <p:pic>
        <p:nvPicPr>
          <p:cNvPr id="5" name="Section A 1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90" y="188833"/>
            <a:ext cx="1271113" cy="97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55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9" grpId="0" bldLvl="0" animBg="1" autoUpdateAnimBg="0"/>
      <p:bldP spid="20" grpId="0" bldLvl="0" animBg="1" autoUpdateAnimBg="0"/>
      <p:bldP spid="21" grpId="0" bldLvl="0" animBg="1" autoUpdateAnimBg="0"/>
      <p:bldP spid="22" grpId="0" bldLvl="0" animBg="1" autoUpdateAnimBg="0"/>
      <p:bldP spid="23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0"/>
            <a:ext cx="4895850" cy="666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7" name="Line 5"/>
          <p:cNvSpPr>
            <a:spLocks noChangeShapeType="1"/>
          </p:cNvSpPr>
          <p:nvPr/>
        </p:nvSpPr>
        <p:spPr bwMode="auto">
          <a:xfrm>
            <a:off x="5699126" y="3284538"/>
            <a:ext cx="2087563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5194301" y="4149725"/>
            <a:ext cx="3457575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>
            <a:off x="5699126" y="2420938"/>
            <a:ext cx="2087563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6491289" y="4508500"/>
            <a:ext cx="1944687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>
            <a:off x="6346825" y="5805488"/>
            <a:ext cx="208915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>
            <a:off x="5483225" y="6237288"/>
            <a:ext cx="338455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>
            <a:off x="4691063" y="6630171"/>
            <a:ext cx="1223962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Oval 12"/>
          <p:cNvSpPr>
            <a:spLocks noChangeArrowheads="1"/>
          </p:cNvSpPr>
          <p:nvPr/>
        </p:nvSpPr>
        <p:spPr bwMode="auto">
          <a:xfrm>
            <a:off x="5195889" y="2133600"/>
            <a:ext cx="574675" cy="287338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5" name="Oval 13"/>
          <p:cNvSpPr>
            <a:spLocks noChangeArrowheads="1"/>
          </p:cNvSpPr>
          <p:nvPr/>
        </p:nvSpPr>
        <p:spPr bwMode="auto">
          <a:xfrm>
            <a:off x="5122863" y="2997200"/>
            <a:ext cx="647700" cy="287338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7" name="Oval 15"/>
          <p:cNvSpPr>
            <a:spLocks noChangeArrowheads="1"/>
          </p:cNvSpPr>
          <p:nvPr/>
        </p:nvSpPr>
        <p:spPr bwMode="auto">
          <a:xfrm>
            <a:off x="5843588" y="4292600"/>
            <a:ext cx="792162" cy="287338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8" name="Oval 16"/>
          <p:cNvSpPr>
            <a:spLocks noChangeArrowheads="1"/>
          </p:cNvSpPr>
          <p:nvPr/>
        </p:nvSpPr>
        <p:spPr bwMode="auto">
          <a:xfrm>
            <a:off x="5699125" y="5516564"/>
            <a:ext cx="647700" cy="287337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9" name="Oval 17"/>
          <p:cNvSpPr>
            <a:spLocks noChangeArrowheads="1"/>
          </p:cNvSpPr>
          <p:nvPr/>
        </p:nvSpPr>
        <p:spPr bwMode="auto">
          <a:xfrm>
            <a:off x="4618039" y="5949950"/>
            <a:ext cx="936625" cy="287338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479425" y="260985"/>
            <a:ext cx="2230755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Let’s read.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4634230" y="4513580"/>
            <a:ext cx="1057910" cy="12065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 flipV="1">
            <a:off x="4617720" y="4927600"/>
            <a:ext cx="1266825" cy="889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4813300" y="117475"/>
            <a:ext cx="62484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FF"/>
                </a:solidFill>
              </a:rPr>
              <a:t>How do we make a fruit salad?</a:t>
            </a:r>
            <a:endParaRPr lang="en-US" altLang="zh-CN" sz="3600" dirty="0">
              <a:solidFill>
                <a:srgbClr val="0000FF"/>
              </a:solidFill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5093970" y="5085715"/>
            <a:ext cx="245110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chemeClr val="tx1"/>
                </a:solidFill>
                <a:highlight>
                  <a:srgbClr val="FFFF00"/>
                </a:highlight>
              </a:rPr>
              <a:t>a fruit salad</a:t>
            </a:r>
            <a:endParaRPr lang="en-US" altLang="zh-CN" sz="3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900430" y="5673090"/>
            <a:ext cx="1090422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水果沙拉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: 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将不同的水果切成丁状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方块，摆放在盘子里，浇上配酱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如沙拉酱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 /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酸奶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 /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蜂蜜等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，进行搅拌就完成了。</a:t>
            </a:r>
            <a:endParaRPr sz="2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5" name="图片 4" descr="微信图片_202311270847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2125" y="1061085"/>
            <a:ext cx="3706495" cy="3951605"/>
          </a:xfrm>
          <a:prstGeom prst="rect">
            <a:avLst/>
          </a:prstGeom>
        </p:spPr>
      </p:pic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191770" y="44450"/>
            <a:ext cx="462153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</a:t>
            </a:r>
            <a:r>
              <a:rPr lang="en-US" sz="3600" dirty="0">
                <a:solidFill>
                  <a:srgbClr val="FF0000"/>
                </a:solidFill>
              </a:rPr>
              <a:t>What</a:t>
            </a:r>
            <a:r>
              <a:rPr lang="en-US" altLang="zh-CN" sz="3600" dirty="0">
                <a:solidFill>
                  <a:srgbClr val="FF0000"/>
                </a:solidFill>
              </a:rPr>
              <a:t> do you see?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——We see ...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433705" y="45720"/>
            <a:ext cx="116014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Let’s make</a:t>
            </a:r>
            <a:r>
              <a:rPr lang="en-US" altLang="zh-CN" dirty="0">
                <a:solidFill>
                  <a:srgbClr val="FF6C0D"/>
                </a:solidFill>
                <a:highlight>
                  <a:srgbClr val="FFFF00"/>
                </a:highlight>
              </a:rPr>
              <a:t> a banana milk shake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 and </a:t>
            </a:r>
            <a:r>
              <a:rPr lang="en-US" altLang="zh-CN" dirty="0">
                <a:solidFill>
                  <a:srgbClr val="FF6C0D"/>
                </a:solidFill>
                <a:highlight>
                  <a:srgbClr val="FFFF00"/>
                </a:highlight>
              </a:rPr>
              <a:t>describe the process</a:t>
            </a:r>
            <a:r>
              <a:rPr lang="en-US" altLang="zh-CN" sz="2400" dirty="0">
                <a:solidFill>
                  <a:srgbClr val="FF6C0D"/>
                </a:solidFill>
                <a:highlight>
                  <a:srgbClr val="FFFF00"/>
                </a:highlight>
              </a:rPr>
              <a:t>(</a:t>
            </a:r>
            <a:r>
              <a:rPr lang="zh-CN" altLang="en-US" sz="2400" dirty="0">
                <a:solidFill>
                  <a:srgbClr val="FF6C0D"/>
                </a:solidFill>
                <a:highlight>
                  <a:srgbClr val="FFFF00"/>
                </a:highlight>
              </a:rPr>
              <a:t>描述过程</a:t>
            </a:r>
            <a:r>
              <a:rPr lang="en-US" altLang="zh-CN" sz="2400" dirty="0">
                <a:solidFill>
                  <a:srgbClr val="FF6C0D"/>
                </a:solidFill>
                <a:highlight>
                  <a:srgbClr val="FFFF00"/>
                </a:highlight>
              </a:rPr>
              <a:t>)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  <a:endParaRPr lang="en-US" altLang="zh-CN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91135" y="2132330"/>
            <a:ext cx="23787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Word Bank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2537" name="Picture 9" descr="peel the banan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37" y="2054462"/>
            <a:ext cx="230346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12" descr="pour the milk into the blen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59" y="4430949"/>
            <a:ext cx="2376488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Picture 13" descr="cut up the ban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70" y="2054463"/>
            <a:ext cx="2087563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14" descr="put the banana and the ice cream in to the blen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35" y="2033824"/>
            <a:ext cx="2303463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1" descr="turn on the blen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143" y="4216955"/>
            <a:ext cx="22320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 descr="drink the milk shak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629" y="4536456"/>
            <a:ext cx="2160587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3644900" y="3645535"/>
            <a:ext cx="116459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peel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6957060" y="3745230"/>
            <a:ext cx="178689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cut up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9548495" y="3789045"/>
            <a:ext cx="286512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put...in/into...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3082925" y="6021705"/>
            <a:ext cx="286512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pour...into...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6126480" y="5878830"/>
            <a:ext cx="346011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</a:rPr>
              <a:t>turn on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the blender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10257790" y="6093460"/>
            <a:ext cx="173355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drink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284480" y="2996565"/>
            <a:ext cx="195770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chemeClr val="tx1"/>
                </a:solidFill>
              </a:rPr>
              <a:t>first</a:t>
            </a:r>
            <a:endParaRPr lang="en-US" altLang="zh-CN" sz="34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chemeClr val="tx1"/>
                </a:solidFill>
              </a:rPr>
              <a:t>then</a:t>
            </a:r>
            <a:endParaRPr lang="en-US" altLang="zh-CN" sz="34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chemeClr val="tx1"/>
                </a:solidFill>
              </a:rPr>
              <a:t>next</a:t>
            </a:r>
            <a:endParaRPr lang="en-US" altLang="zh-CN" sz="34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chemeClr val="tx1"/>
                </a:solidFill>
              </a:rPr>
              <a:t>finally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graphicFrame>
        <p:nvGraphicFramePr>
          <p:cNvPr id="20539" name="Group 59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14400" y="621665"/>
          <a:ext cx="10041255" cy="1432560"/>
        </p:xfrm>
        <a:graphic>
          <a:graphicData uri="http://schemas.openxmlformats.org/drawingml/2006/table">
            <a:tbl>
              <a:tblPr/>
              <a:tblGrid>
                <a:gridCol w="2480310"/>
                <a:gridCol w="1876425"/>
                <a:gridCol w="3413125"/>
                <a:gridCol w="2271395"/>
              </a:tblGrid>
              <a:tr h="7626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ingredient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原料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banana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ice-cream/ice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milk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69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amount 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数量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3500120" y="1484630"/>
            <a:ext cx="76269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     a banana          an ice-crem/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some ice        </a:t>
            </a:r>
            <a:r>
              <a:rPr lang="en-US" altLang="zh-CN" sz="2400" dirty="0">
                <a:solidFill>
                  <a:srgbClr val="FF0000"/>
                </a:solidFill>
              </a:rPr>
              <a:t>a cup of milk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13" name="图片 12" descr="微信图片_202311270105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451225" y="1519555"/>
            <a:ext cx="536575" cy="471805"/>
          </a:xfrm>
          <a:prstGeom prst="rect">
            <a:avLst/>
          </a:prstGeom>
        </p:spPr>
      </p:pic>
      <p:pic>
        <p:nvPicPr>
          <p:cNvPr id="15" name="图片 14" descr="微信图片_202311270105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349240" y="1484630"/>
            <a:ext cx="532130" cy="5321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9185" y="1546860"/>
            <a:ext cx="464185" cy="464185"/>
          </a:xfrm>
          <a:prstGeom prst="rect">
            <a:avLst/>
          </a:prstGeom>
        </p:spPr>
      </p:pic>
      <p:sp>
        <p:nvSpPr>
          <p:cNvPr id="79892" name="Rectangle 20"/>
          <p:cNvSpPr>
            <a:spLocks noChangeArrowheads="1"/>
          </p:cNvSpPr>
          <p:nvPr/>
        </p:nvSpPr>
        <p:spPr bwMode="auto">
          <a:xfrm>
            <a:off x="-24244" y="2852981"/>
            <a:ext cx="3154635" cy="2861310"/>
          </a:xfrm>
          <a:prstGeom prst="rect">
            <a:avLst/>
          </a:prstGeom>
          <a:solidFill>
            <a:srgbClr val="0091FE"/>
          </a:solidFill>
          <a:ln w="25400" algn="ctr">
            <a:noFill/>
            <a:miter lim="800000"/>
          </a:ln>
          <a:effectLst/>
        </p:spPr>
        <p:txBody>
          <a:bodyPr wrap="square">
            <a:spAutoFit/>
          </a:bodyPr>
          <a:p>
            <a:r>
              <a:rPr lang="zh-CN" altLang="en-US" sz="3000" dirty="0">
                <a:solidFill>
                  <a:schemeClr val="bg1"/>
                </a:solidFill>
              </a:rPr>
              <a:t>表达做某事的过程时，如果过程较长可用</a:t>
            </a:r>
            <a:r>
              <a:rPr lang="en-US" altLang="zh-CN" sz="3000" dirty="0">
                <a:solidFill>
                  <a:schemeClr val="bg1"/>
                </a:solidFill>
              </a:rPr>
              <a:t>first, next, then, </a:t>
            </a:r>
            <a:r>
              <a:rPr lang="en-US" altLang="zh-CN" sz="3000" dirty="0" smtClean="0">
                <a:solidFill>
                  <a:schemeClr val="bg1"/>
                </a:solidFill>
              </a:rPr>
              <a:t>finally</a:t>
            </a:r>
            <a:r>
              <a:rPr lang="zh-CN" altLang="en-US" sz="3000" dirty="0" smtClean="0">
                <a:solidFill>
                  <a:schemeClr val="bg1"/>
                </a:solidFill>
              </a:rPr>
              <a:t>等来</a:t>
            </a:r>
            <a:r>
              <a:rPr lang="zh-CN" altLang="en-US" sz="3000" dirty="0">
                <a:solidFill>
                  <a:schemeClr val="bg1"/>
                </a:solidFill>
              </a:rPr>
              <a:t>说明步骤，使叙述有条不紊。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4470" y="6238875"/>
            <a:ext cx="15557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[ˈblendə]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3653790" y="4001770"/>
            <a:ext cx="10985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[piːl]</a:t>
            </a:r>
            <a:endParaRPr lang="zh-CN" altLang="en-US" sz="2800"/>
          </a:p>
        </p:txBody>
      </p:sp>
      <p:sp>
        <p:nvSpPr>
          <p:cNvPr id="17" name="文本框 16"/>
          <p:cNvSpPr txBox="1"/>
          <p:nvPr/>
        </p:nvSpPr>
        <p:spPr>
          <a:xfrm>
            <a:off x="3216910" y="6379845"/>
            <a:ext cx="14465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[pɔː]</a:t>
            </a:r>
            <a:endParaRPr lang="zh-CN" altLang="en-US" sz="2800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27380" y="5807710"/>
            <a:ext cx="14687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/>
                </a:solidFill>
              </a:rPr>
              <a:t>[ˈfaɪnəli]</a:t>
            </a:r>
            <a:endParaRPr lang="zh-CN" alt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9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79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79892" grpId="1" bldLvl="0" animBg="1"/>
      <p:bldP spid="79892" grpId="2" bldLvl="0" animBg="1"/>
      <p:bldP spid="10" grpId="0"/>
      <p:bldP spid="3" grpId="0"/>
      <p:bldP spid="4" grpId="0"/>
      <p:bldP spid="5" grpId="0"/>
      <p:bldP spid="6" grpId="0"/>
      <p:bldP spid="8" grpId="0"/>
      <p:bldP spid="9" grpId="0"/>
      <p:bldP spid="2" grpId="0"/>
      <p:bldP spid="12" grpId="0"/>
      <p:bldP spid="17" grpId="0"/>
      <p:bldP spid="18" grpId="0"/>
      <p:bldP spid="1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839470" y="116840"/>
            <a:ext cx="11168380" cy="103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Look at the picture about the ingredients</a:t>
            </a:r>
            <a:r>
              <a:rPr lang="en-US" altLang="zh-CN" sz="2000" dirty="0">
                <a:solidFill>
                  <a:srgbClr val="0000FF"/>
                </a:solidFill>
                <a:sym typeface="+mn-ea"/>
              </a:rPr>
              <a:t>(</a:t>
            </a:r>
            <a:r>
              <a:rPr lang="zh-CN" altLang="en-US" sz="2000" dirty="0">
                <a:solidFill>
                  <a:srgbClr val="0000FF"/>
                </a:solidFill>
                <a:sym typeface="+mn-ea"/>
              </a:rPr>
              <a:t>原料</a:t>
            </a:r>
            <a:r>
              <a:rPr lang="en-US" altLang="zh-CN" sz="2000" dirty="0">
                <a:solidFill>
                  <a:srgbClr val="0000FF"/>
                </a:solidFill>
                <a:sym typeface="+mn-ea"/>
              </a:rPr>
              <a:t>)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of making a fruit salad. What are they? </a:t>
            </a:r>
            <a:r>
              <a:rPr lang="en-US" altLang="zh-CN" sz="2800" dirty="0">
                <a:solidFill>
                  <a:srgbClr val="00B050"/>
                </a:solidFill>
                <a:latin typeface="Arial" panose="020B0604020202020204" pitchFamily="34" charset="0"/>
              </a:rPr>
              <a:t>Complete the chart with the ingredients.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 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483" name="Group 51"/>
          <p:cNvGraphicFramePr>
            <a:graphicFrameLocks noGrp="1"/>
          </p:cNvGraphicFramePr>
          <p:nvPr/>
        </p:nvGraphicFramePr>
        <p:xfrm>
          <a:off x="942208" y="4597060"/>
          <a:ext cx="10842423" cy="1679500"/>
        </p:xfrm>
        <a:graphic>
          <a:graphicData uri="http://schemas.openxmlformats.org/drawingml/2006/table">
            <a:tbl>
              <a:tblPr/>
              <a:tblGrid>
                <a:gridCol w="2201464"/>
                <a:gridCol w="8640959"/>
              </a:tblGrid>
              <a:tr h="8154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many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bananas,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8640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much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yogurt,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758633" y="5585755"/>
            <a:ext cx="19097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honey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608167" y="4750394"/>
            <a:ext cx="1727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apples,</a:t>
            </a:r>
            <a:r>
              <a:rPr lang="en-US" altLang="zh-CN" dirty="0"/>
              <a:t>     </a:t>
            </a:r>
            <a:endParaRPr lang="en-US" altLang="zh-CN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5046665" y="4741683"/>
            <a:ext cx="28813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watermelons,</a:t>
            </a:r>
            <a:endParaRPr lang="en-US" altLang="zh-CN" dirty="0"/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8904312" y="4741683"/>
            <a:ext cx="15851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oranges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49" y="8"/>
            <a:ext cx="1042642" cy="10426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15" y="1198245"/>
            <a:ext cx="9706610" cy="3195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6" name="Text Box 5"/>
          <p:cNvSpPr txBox="1">
            <a:spLocks noChangeArrowheads="1"/>
          </p:cNvSpPr>
          <p:nvPr/>
        </p:nvSpPr>
        <p:spPr bwMode="auto">
          <a:xfrm>
            <a:off x="984250" y="260350"/>
            <a:ext cx="10838180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Listen to the conversation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about making a fruit salad.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Write the ingredients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原料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under the correct amount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数量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in the chart.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539" name="Group 5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871136" y="3017879"/>
          <a:ext cx="10657205" cy="2169899"/>
        </p:xfrm>
        <a:graphic>
          <a:graphicData uri="http://schemas.openxmlformats.org/drawingml/2006/table">
            <a:tbl>
              <a:tblPr/>
              <a:tblGrid>
                <a:gridCol w="2560320"/>
                <a:gridCol w="1656184"/>
                <a:gridCol w="1944216"/>
                <a:gridCol w="2088232"/>
                <a:gridCol w="2407982"/>
              </a:tblGrid>
              <a:tr h="7048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one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two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three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one cup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two spoons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14650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532" name="Text Box 52"/>
          <p:cNvSpPr txBox="1">
            <a:spLocks noChangeArrowheads="1"/>
          </p:cNvSpPr>
          <p:nvPr/>
        </p:nvSpPr>
        <p:spPr bwMode="auto">
          <a:xfrm>
            <a:off x="5225173" y="4244251"/>
            <a:ext cx="19446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bananas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3" name="Text Box 53"/>
          <p:cNvSpPr txBox="1">
            <a:spLocks noChangeArrowheads="1"/>
          </p:cNvSpPr>
          <p:nvPr/>
        </p:nvSpPr>
        <p:spPr bwMode="auto">
          <a:xfrm>
            <a:off x="999424" y="3943760"/>
            <a:ext cx="24130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tx1"/>
                </a:solidFill>
                <a:cs typeface="Times New Roman" panose="02020603050405020304" pitchFamily="18" charset="0"/>
              </a:rPr>
              <a:t>watermelon</a:t>
            </a:r>
            <a:endParaRPr lang="en-US" altLang="zh-CN" sz="3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0534" name="Text Box 54"/>
          <p:cNvSpPr txBox="1">
            <a:spLocks noChangeArrowheads="1"/>
          </p:cNvSpPr>
          <p:nvPr/>
        </p:nvSpPr>
        <p:spPr bwMode="auto">
          <a:xfrm>
            <a:off x="9349871" y="4218126"/>
            <a:ext cx="14763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honey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5" name="Text Box 55"/>
          <p:cNvSpPr txBox="1">
            <a:spLocks noChangeArrowheads="1"/>
          </p:cNvSpPr>
          <p:nvPr/>
        </p:nvSpPr>
        <p:spPr bwMode="auto">
          <a:xfrm>
            <a:off x="3603858" y="4218125"/>
            <a:ext cx="15113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apples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6" name="Text Box 56"/>
          <p:cNvSpPr txBox="1">
            <a:spLocks noChangeArrowheads="1"/>
          </p:cNvSpPr>
          <p:nvPr/>
        </p:nvSpPr>
        <p:spPr bwMode="auto">
          <a:xfrm>
            <a:off x="7392764" y="4236146"/>
            <a:ext cx="15113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yogurt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7" name="Text Box 57"/>
          <p:cNvSpPr txBox="1">
            <a:spLocks noChangeArrowheads="1"/>
          </p:cNvSpPr>
          <p:nvPr/>
        </p:nvSpPr>
        <p:spPr bwMode="auto">
          <a:xfrm>
            <a:off x="1395983" y="4585110"/>
            <a:ext cx="19446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orange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52" y="188608"/>
            <a:ext cx="1083386" cy="1083386"/>
          </a:xfrm>
          <a:prstGeom prst="rect">
            <a:avLst/>
          </a:prstGeom>
        </p:spPr>
      </p:pic>
      <p:pic>
        <p:nvPicPr>
          <p:cNvPr id="4" name="Section A 2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692" y="1413118"/>
            <a:ext cx="1007715" cy="76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60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0532" grpId="0" bldLvl="0" animBg="1"/>
      <p:bldP spid="20534" grpId="0" bldLvl="0" animBg="1"/>
      <p:bldP spid="20535" grpId="0" bldLvl="0" animBg="1"/>
      <p:bldP spid="20536" grpId="0" bldLvl="0" animBg="1"/>
      <p:bldP spid="2053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27091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9830" y="0"/>
            <a:ext cx="6263005" cy="6826250"/>
          </a:xfrm>
          <a:prstGeom prst="rect">
            <a:avLst/>
          </a:prstGeom>
        </p:spPr>
      </p:pic>
      <p:pic>
        <p:nvPicPr>
          <p:cNvPr id="3" name="图片 2" descr="微信图片_202311270916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628775"/>
            <a:ext cx="3735705" cy="1350645"/>
          </a:xfrm>
          <a:prstGeom prst="rect">
            <a:avLst/>
          </a:prstGeom>
        </p:spPr>
      </p:pic>
    </p:spTree>
  </p:cSld>
  <p:clrMapOvr>
    <a:masterClrMapping/>
  </p:clrMapOvr>
  <p:transition>
    <p:wheel spokes="4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539" name="Group 5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63525" y="548640"/>
          <a:ext cx="11858625" cy="1374775"/>
        </p:xfrm>
        <a:graphic>
          <a:graphicData uri="http://schemas.openxmlformats.org/drawingml/2006/table">
            <a:tbl>
              <a:tblPr/>
              <a:tblGrid>
                <a:gridCol w="2168525"/>
                <a:gridCol w="1364615"/>
                <a:gridCol w="1765300"/>
                <a:gridCol w="1211580"/>
                <a:gridCol w="1189990"/>
                <a:gridCol w="2150110"/>
                <a:gridCol w="2008505"/>
              </a:tblGrid>
              <a:tr h="812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ingredient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原料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apple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watermelon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banana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orange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yogurt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honey 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amount 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数量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1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43660" y="2060575"/>
            <a:ext cx="94456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First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wash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peel</a:t>
            </a:r>
            <a:r>
              <a:rPr lang="en-US" altLang="zh-CN" dirty="0">
                <a:solidFill>
                  <a:schemeClr val="tx1"/>
                </a:solidFill>
              </a:rPr>
              <a:t> ______________. 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Then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cut up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put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in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ym typeface="+mn-ea"/>
              </a:rPr>
              <a:t>.</a:t>
            </a:r>
            <a:endParaRPr lang="en-US" altLang="zh-CN" dirty="0">
              <a:sym typeface="+mn-ea"/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Next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pour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into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Finally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mix </a:t>
            </a:r>
            <a:r>
              <a:rPr lang="en-US" altLang="zh-CN" dirty="0">
                <a:sym typeface="+mn-ea"/>
              </a:rPr>
              <a:t>______________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and</a:t>
            </a:r>
            <a:r>
              <a:rPr lang="en-US" altLang="zh-CN" dirty="0">
                <a:sym typeface="+mn-ea"/>
              </a:rPr>
              <a:t> ______________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812165" y="-38100"/>
            <a:ext cx="106413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The </a:t>
            </a:r>
            <a:r>
              <a:rPr lang="en-US" altLang="zh-CN" u="sng" dirty="0">
                <a:solidFill>
                  <a:schemeClr val="tx1"/>
                </a:solidFill>
              </a:rPr>
              <a:t>ingredients</a:t>
            </a:r>
            <a:r>
              <a:rPr lang="en-US" altLang="zh-CN" sz="2000" u="sng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000" u="sng" dirty="0">
                <a:solidFill>
                  <a:schemeClr val="tx1"/>
                </a:solidFill>
                <a:sym typeface="+mn-ea"/>
              </a:rPr>
              <a:t>原料</a:t>
            </a:r>
            <a:r>
              <a:rPr lang="en-US" altLang="zh-CN" sz="2000" u="sng" dirty="0">
                <a:solidFill>
                  <a:schemeClr val="tx1"/>
                </a:solidFill>
                <a:sym typeface="+mn-ea"/>
              </a:rPr>
              <a:t>)</a:t>
            </a:r>
            <a:r>
              <a:rPr lang="en-US" altLang="zh-CN" dirty="0">
                <a:solidFill>
                  <a:schemeClr val="tx1"/>
                </a:solidFill>
              </a:rPr>
              <a:t> and </a:t>
            </a:r>
            <a:r>
              <a:rPr lang="en-US" altLang="zh-CN" u="sng" dirty="0">
                <a:solidFill>
                  <a:schemeClr val="tx1"/>
                </a:solidFill>
              </a:rPr>
              <a:t>process</a:t>
            </a:r>
            <a:r>
              <a:rPr lang="en-US" altLang="zh-CN" sz="2000" u="sng" dirty="0">
                <a:solidFill>
                  <a:schemeClr val="tx1"/>
                </a:solidFill>
              </a:rPr>
              <a:t>(过程)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of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making a fruit salad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0537" name="Text Box 57"/>
          <p:cNvSpPr txBox="1">
            <a:spLocks noChangeArrowheads="1"/>
          </p:cNvSpPr>
          <p:nvPr/>
        </p:nvSpPr>
        <p:spPr bwMode="auto">
          <a:xfrm>
            <a:off x="2423795" y="1340485"/>
            <a:ext cx="977392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    2             1               3         1         </a:t>
            </a: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one cup        two spoons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   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 Box 57"/>
          <p:cNvSpPr txBox="1">
            <a:spLocks noChangeArrowheads="1"/>
          </p:cNvSpPr>
          <p:nvPr/>
        </p:nvSpPr>
        <p:spPr bwMode="auto">
          <a:xfrm>
            <a:off x="4008120" y="1988820"/>
            <a:ext cx="260540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 Box 57"/>
          <p:cNvSpPr txBox="1">
            <a:spLocks noChangeArrowheads="1"/>
          </p:cNvSpPr>
          <p:nvPr/>
        </p:nvSpPr>
        <p:spPr bwMode="auto">
          <a:xfrm>
            <a:off x="3991610" y="2689860"/>
            <a:ext cx="260540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57"/>
          <p:cNvSpPr txBox="1">
            <a:spLocks noChangeArrowheads="1"/>
          </p:cNvSpPr>
          <p:nvPr/>
        </p:nvSpPr>
        <p:spPr bwMode="auto">
          <a:xfrm>
            <a:off x="4344035" y="3500755"/>
            <a:ext cx="260540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57"/>
          <p:cNvSpPr txBox="1">
            <a:spLocks noChangeArrowheads="1"/>
          </p:cNvSpPr>
          <p:nvPr/>
        </p:nvSpPr>
        <p:spPr bwMode="auto">
          <a:xfrm>
            <a:off x="3863975" y="4220845"/>
            <a:ext cx="607377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                   a bowl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57"/>
          <p:cNvSpPr txBox="1">
            <a:spLocks noChangeArrowheads="1"/>
          </p:cNvSpPr>
          <p:nvPr/>
        </p:nvSpPr>
        <p:spPr bwMode="auto">
          <a:xfrm>
            <a:off x="3919855" y="4842510"/>
            <a:ext cx="2605405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one cup of yogurt and two spoons of honey</a:t>
            </a:r>
            <a:endParaRPr lang="en-US" altLang="zh-CN" sz="2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7"/>
          <p:cNvSpPr txBox="1">
            <a:spLocks noChangeArrowheads="1"/>
          </p:cNvSpPr>
          <p:nvPr/>
        </p:nvSpPr>
        <p:spPr bwMode="auto">
          <a:xfrm>
            <a:off x="7752715" y="4869180"/>
            <a:ext cx="260540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4152265" y="5589270"/>
            <a:ext cx="260540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fruit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57"/>
          <p:cNvSpPr txBox="1">
            <a:spLocks noChangeArrowheads="1"/>
          </p:cNvSpPr>
          <p:nvPr/>
        </p:nvSpPr>
        <p:spPr bwMode="auto">
          <a:xfrm>
            <a:off x="7968615" y="5661025"/>
            <a:ext cx="37401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yogurt and honey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1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heel spokes="4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6" name="Text Box 5"/>
          <p:cNvSpPr txBox="1">
            <a:spLocks noChangeArrowheads="1"/>
          </p:cNvSpPr>
          <p:nvPr/>
        </p:nvSpPr>
        <p:spPr bwMode="auto">
          <a:xfrm>
            <a:off x="767408" y="764704"/>
            <a:ext cx="11068992" cy="54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92175" indent="-892175" eaLnBrk="0" hangingPunct="0"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57630" indent="-285750" eaLnBrk="0" hangingPunct="0"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65300" indent="-228600" eaLnBrk="0" hangingPunct="0"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173605" indent="-228600" eaLnBrk="0" hangingPunct="0"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81275" indent="-228600" eaLnBrk="0" hangingPunct="0"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03847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9567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95287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41007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Complete the conversation.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G1: Let’s make </a:t>
            </a:r>
            <a:r>
              <a:rPr lang="en-US" altLang="zh-CN" dirty="0" smtClean="0"/>
              <a:t>___________.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G2: OK. Do you have </a:t>
            </a:r>
            <a:r>
              <a:rPr lang="en-US" altLang="zh-CN" dirty="0" smtClean="0"/>
              <a:t>_________?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G1: Yes, I do. </a:t>
            </a:r>
            <a:r>
              <a:rPr lang="en-US" altLang="zh-CN" dirty="0" smtClean="0"/>
              <a:t>___________ </a:t>
            </a:r>
            <a:r>
              <a:rPr lang="en-US" altLang="zh-CN" dirty="0"/>
              <a:t>bananas do we need?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G2: We need three bananas.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G1: That sounds about right. </a:t>
            </a:r>
            <a:r>
              <a:rPr lang="en-US" altLang="zh-CN" dirty="0" smtClean="0"/>
              <a:t>What else?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G2: </a:t>
            </a:r>
            <a:r>
              <a:rPr lang="en-US" altLang="zh-CN" dirty="0" smtClean="0"/>
              <a:t>____________.</a:t>
            </a:r>
            <a:endParaRPr lang="en-US" altLang="zh-CN" dirty="0" smtClean="0"/>
          </a:p>
          <a:p>
            <a:pPr marL="805180" indent="-805180">
              <a:lnSpc>
                <a:spcPct val="120000"/>
              </a:lnSpc>
            </a:pPr>
            <a:r>
              <a:rPr lang="en-US" altLang="zh-CN" dirty="0"/>
              <a:t>G1: __________ watermelons?</a:t>
            </a:r>
            <a:endParaRPr lang="en-US" altLang="zh-CN" dirty="0"/>
          </a:p>
          <a:p>
            <a:pPr marL="805180" indent="-805180">
              <a:lnSpc>
                <a:spcPct val="120000"/>
              </a:lnSpc>
            </a:pPr>
            <a:r>
              <a:rPr lang="en-US" altLang="zh-CN" dirty="0"/>
              <a:t>G2: Oh, only one small watermelon. And we need some honey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71709" name="Rectangle 29"/>
          <p:cNvSpPr>
            <a:spLocks noChangeArrowheads="1"/>
          </p:cNvSpPr>
          <p:nvPr/>
        </p:nvSpPr>
        <p:spPr bwMode="auto">
          <a:xfrm>
            <a:off x="3656582" y="1382217"/>
            <a:ext cx="199605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fruit salad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1710" name="Rectangle 30"/>
          <p:cNvSpPr>
            <a:spLocks noChangeArrowheads="1"/>
          </p:cNvSpPr>
          <p:nvPr/>
        </p:nvSpPr>
        <p:spPr bwMode="auto">
          <a:xfrm>
            <a:off x="4654611" y="1999730"/>
            <a:ext cx="16433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bananas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1711" name="Rectangle 31"/>
          <p:cNvSpPr>
            <a:spLocks noChangeArrowheads="1"/>
          </p:cNvSpPr>
          <p:nvPr/>
        </p:nvSpPr>
        <p:spPr bwMode="auto">
          <a:xfrm>
            <a:off x="3267448" y="2526772"/>
            <a:ext cx="20874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many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1713" name="Rectangle 33"/>
          <p:cNvSpPr>
            <a:spLocks noChangeArrowheads="1"/>
          </p:cNvSpPr>
          <p:nvPr/>
        </p:nvSpPr>
        <p:spPr bwMode="auto">
          <a:xfrm>
            <a:off x="1611264" y="4288840"/>
            <a:ext cx="23501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Watermelon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Section A 2b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68" y="562048"/>
            <a:ext cx="1074307" cy="820169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47683" y="4881528"/>
            <a:ext cx="20874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many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numSld="999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709" grpId="0" bldLvl="0" animBg="1"/>
      <p:bldP spid="71710" grpId="0" bldLvl="0" animBg="1"/>
      <p:bldP spid="71711" grpId="0" bldLvl="0" animBg="1"/>
      <p:bldP spid="71713" grpId="0" bldLvl="0" animBg="1"/>
      <p:bldP spid="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88640"/>
            <a:ext cx="11089232" cy="6436793"/>
          </a:xfrm>
        </p:spPr>
        <p:txBody>
          <a:bodyPr/>
          <a:lstStyle/>
          <a:p>
            <a:pPr marL="805180" indent="-80518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G1</a:t>
            </a:r>
            <a:r>
              <a:rPr lang="en-US" altLang="zh-CN" b="1" dirty="0">
                <a:latin typeface="Times New Roman" panose="02020603050405020304" pitchFamily="18" charset="0"/>
              </a:rPr>
              <a:t>: __________ honey do we need?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05180" indent="-80518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err="1">
                <a:latin typeface="Times New Roman" panose="02020603050405020304" pitchFamily="18" charset="0"/>
              </a:rPr>
              <a:t>G2</a:t>
            </a:r>
            <a:r>
              <a:rPr lang="en-US" altLang="zh-CN" b="1" dirty="0">
                <a:latin typeface="Times New Roman" panose="02020603050405020304" pitchFamily="18" charset="0"/>
              </a:rPr>
              <a:t>: Let’s see. Two _______.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05180" indent="-80518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err="1">
                <a:latin typeface="Times New Roman" panose="02020603050405020304" pitchFamily="18" charset="0"/>
              </a:rPr>
              <a:t>G1</a:t>
            </a:r>
            <a:r>
              <a:rPr lang="en-US" altLang="zh-CN" b="1" dirty="0">
                <a:latin typeface="Times New Roman" panose="02020603050405020304" pitchFamily="18" charset="0"/>
              </a:rPr>
              <a:t>: Right. What else?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05180" indent="-80518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err="1">
                <a:latin typeface="Times New Roman" panose="02020603050405020304" pitchFamily="18" charset="0"/>
              </a:rPr>
              <a:t>G2</a:t>
            </a:r>
            <a:r>
              <a:rPr lang="en-US" altLang="zh-CN" b="1" dirty="0">
                <a:latin typeface="Times New Roman" panose="02020603050405020304" pitchFamily="18" charset="0"/>
              </a:rPr>
              <a:t>: ________.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05180" indent="-80518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G1: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 </a:t>
            </a:r>
            <a:r>
              <a:rPr lang="en-US" altLang="zh-CN" b="1" dirty="0">
                <a:latin typeface="Times New Roman" panose="02020603050405020304" pitchFamily="18" charset="0"/>
              </a:rPr>
              <a:t>apples do we need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892175" indent="-8921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G2: Two should be enough. And ________.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92175" indent="-8921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G1: __________ yogurt do we need?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92175" indent="-8921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G2: _________. Now what else do we need? Oh, do you have any oranges?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92175" indent="-8921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G1: I think so. ___________ oranges do we need?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92175" indent="-8921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G2: Only one. This is going to taste great</a:t>
            </a:r>
            <a:r>
              <a:rPr lang="en-US" altLang="zh-CN" b="1" dirty="0" smtClean="0">
                <a:latin typeface="Times New Roman" panose="02020603050405020304" pitchFamily="18" charset="0"/>
              </a:rPr>
              <a:t>!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1320390" y="260648"/>
            <a:ext cx="20874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much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4007768" y="844287"/>
            <a:ext cx="13708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spoons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1486694" y="1960597"/>
            <a:ext cx="13933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Apples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1486694" y="2545372"/>
            <a:ext cx="23050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many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28048" y="3130147"/>
            <a:ext cx="13468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yogurt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479541" y="3723843"/>
            <a:ext cx="20874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much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789103" y="4299907"/>
            <a:ext cx="11991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 cup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407821" y="5486879"/>
            <a:ext cx="20874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many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 bldLvl="0" animBg="1"/>
      <p:bldP spid="72711" grpId="0" bldLvl="0" animBg="1"/>
      <p:bldP spid="72712" grpId="0" bldLvl="0" animBg="1"/>
      <p:bldP spid="72713" grpId="0" bldLvl="0" animBg="1"/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7" name="Picture 9" descr="peel the bana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172" y="2054462"/>
            <a:ext cx="230346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12" descr="pour the milk into the ble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34" y="4430949"/>
            <a:ext cx="2376488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Picture 13" descr="cut up the bana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585" y="2054463"/>
            <a:ext cx="2087563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14" descr="put the banana and the ice cream in to the blen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10" y="2033824"/>
            <a:ext cx="2303463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551384" y="404664"/>
            <a:ext cx="9361040" cy="12741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Look at the pictures and listen again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. This time you can check your answers.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2539" name="Picture 11" descr="turn on the blend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023" y="4503975"/>
            <a:ext cx="22320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 descr="drink the milk shak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14" y="4536456"/>
            <a:ext cx="2160587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ction A 1b-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56" y="548680"/>
            <a:ext cx="1226166" cy="936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1262341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3430" y="2564765"/>
            <a:ext cx="1003935" cy="1423035"/>
          </a:xfrm>
          <a:prstGeom prst="rect">
            <a:avLst/>
          </a:prstGeom>
        </p:spPr>
      </p:pic>
      <p:pic>
        <p:nvPicPr>
          <p:cNvPr id="3" name="图片 2" descr="微信图片_20231126234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30" y="4869180"/>
            <a:ext cx="2363470" cy="1576070"/>
          </a:xfrm>
          <a:prstGeom prst="rect">
            <a:avLst/>
          </a:prstGeom>
        </p:spPr>
      </p:pic>
      <p:pic>
        <p:nvPicPr>
          <p:cNvPr id="4" name="图片 3" descr="微信图片_202311262342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4364990"/>
            <a:ext cx="2251075" cy="2251075"/>
          </a:xfrm>
          <a:prstGeom prst="rect">
            <a:avLst/>
          </a:prstGeom>
        </p:spPr>
      </p:pic>
      <p:pic>
        <p:nvPicPr>
          <p:cNvPr id="5" name="图片 4" descr="微信图片_202311262342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035" y="4940935"/>
            <a:ext cx="3002915" cy="2251075"/>
          </a:xfrm>
          <a:prstGeom prst="rect">
            <a:avLst/>
          </a:prstGeom>
        </p:spPr>
      </p:pic>
      <p:pic>
        <p:nvPicPr>
          <p:cNvPr id="6" name="图片 5" descr="微信图片_202311262342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605" y="1484630"/>
            <a:ext cx="2251075" cy="2251075"/>
          </a:xfrm>
          <a:prstGeom prst="rect">
            <a:avLst/>
          </a:prstGeom>
        </p:spPr>
      </p:pic>
      <p:pic>
        <p:nvPicPr>
          <p:cNvPr id="7" name="图片 6" descr="微信图片_202311262342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045" y="404495"/>
            <a:ext cx="4699000" cy="3133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13" y="3356819"/>
            <a:ext cx="2270226" cy="22702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403" y="2780759"/>
            <a:ext cx="2091666" cy="3137499"/>
          </a:xfrm>
          <a:prstGeom prst="rect">
            <a:avLst/>
          </a:prstGeom>
        </p:spPr>
      </p:pic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1055440" y="2894336"/>
            <a:ext cx="58664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</a:rPr>
              <a:t>接通</a:t>
            </a:r>
            <a:r>
              <a:rPr lang="en-US" altLang="zh-CN" sz="3200" dirty="0">
                <a:solidFill>
                  <a:srgbClr val="FF0000"/>
                </a:solidFill>
              </a:rPr>
              <a:t>(</a:t>
            </a:r>
            <a:r>
              <a:rPr lang="zh-CN" altLang="en-US" sz="3200" dirty="0">
                <a:solidFill>
                  <a:srgbClr val="FF0000"/>
                </a:solidFill>
              </a:rPr>
              <a:t>电流、煤气、水等</a:t>
            </a:r>
            <a:r>
              <a:rPr lang="en-US" altLang="zh-CN" sz="3200" dirty="0">
                <a:solidFill>
                  <a:srgbClr val="FF0000"/>
                </a:solidFill>
              </a:rPr>
              <a:t>); </a:t>
            </a:r>
            <a:r>
              <a:rPr lang="zh-CN" altLang="en-US" sz="3200" dirty="0">
                <a:solidFill>
                  <a:srgbClr val="FF0000"/>
                </a:solidFill>
              </a:rPr>
              <a:t>打开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760221" y="5265010"/>
            <a:ext cx="176405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363855" indent="-363855">
              <a:spcBef>
                <a:spcPct val="50000"/>
              </a:spcBef>
            </a:pPr>
            <a:r>
              <a:rPr lang="en-US" altLang="zh-CN" sz="3200" i="1" dirty="0">
                <a:solidFill>
                  <a:srgbClr val="FF0000"/>
                </a:solidFill>
              </a:rPr>
              <a:t>v</a:t>
            </a:r>
            <a:r>
              <a:rPr lang="en-US" altLang="zh-CN" sz="3200" dirty="0">
                <a:solidFill>
                  <a:srgbClr val="FF0000"/>
                </a:solidFill>
              </a:rPr>
              <a:t>. </a:t>
            </a:r>
            <a:r>
              <a:rPr lang="zh-CN" altLang="en-US" sz="3200" dirty="0">
                <a:solidFill>
                  <a:srgbClr val="FF0000"/>
                </a:solidFill>
              </a:rPr>
              <a:t>剥皮；去皮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4044" name="Text Box 12"/>
          <p:cNvSpPr txBox="1">
            <a:spLocks noChangeArrowheads="1"/>
          </p:cNvSpPr>
          <p:nvPr/>
        </p:nvSpPr>
        <p:spPr bwMode="auto">
          <a:xfrm>
            <a:off x="2958785" y="5230947"/>
            <a:ext cx="27352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i="1" dirty="0">
                <a:solidFill>
                  <a:srgbClr val="FF0000"/>
                </a:solidFill>
              </a:rPr>
              <a:t>v</a:t>
            </a:r>
            <a:r>
              <a:rPr lang="en-US" altLang="zh-CN" sz="3200" dirty="0">
                <a:solidFill>
                  <a:srgbClr val="FF0000"/>
                </a:solidFill>
              </a:rPr>
              <a:t>. </a:t>
            </a:r>
            <a:r>
              <a:rPr lang="zh-CN" altLang="en-US" sz="3200" dirty="0">
                <a:solidFill>
                  <a:srgbClr val="FF0000"/>
                </a:solidFill>
              </a:rPr>
              <a:t>倒出</a:t>
            </a:r>
            <a:r>
              <a:rPr lang="en-US" altLang="zh-CN" sz="3200" dirty="0">
                <a:solidFill>
                  <a:srgbClr val="FF0000"/>
                </a:solidFill>
              </a:rPr>
              <a:t>; </a:t>
            </a:r>
            <a:r>
              <a:rPr lang="zh-CN" altLang="en-US" sz="3200" dirty="0">
                <a:solidFill>
                  <a:srgbClr val="FF0000"/>
                </a:solidFill>
              </a:rPr>
              <a:t>倾倒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7960" y="5589240"/>
            <a:ext cx="2907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finally 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sz="3200" i="1" dirty="0" smtClean="0">
                <a:solidFill>
                  <a:srgbClr val="FF0000"/>
                </a:solidFill>
              </a:rPr>
              <a:t>adv</a:t>
            </a:r>
            <a:r>
              <a:rPr lang="en-US" altLang="zh-CN" sz="3200" dirty="0" smtClean="0">
                <a:solidFill>
                  <a:srgbClr val="FF0000"/>
                </a:solidFill>
              </a:rPr>
              <a:t>. </a:t>
            </a:r>
            <a:r>
              <a:rPr lang="zh-CN" altLang="en-US" sz="3200" dirty="0" smtClean="0">
                <a:solidFill>
                  <a:srgbClr val="FF0000"/>
                </a:solidFill>
              </a:rPr>
              <a:t>最后</a:t>
            </a:r>
            <a:r>
              <a:rPr lang="en-US" altLang="zh-CN" sz="3200" dirty="0" smtClean="0">
                <a:solidFill>
                  <a:srgbClr val="FF0000"/>
                </a:solidFill>
              </a:rPr>
              <a:t>; </a:t>
            </a:r>
            <a:r>
              <a:rPr lang="zh-CN" altLang="en-US" sz="3200" dirty="0" smtClean="0">
                <a:solidFill>
                  <a:srgbClr val="FF0000"/>
                </a:solidFill>
              </a:rPr>
              <a:t>最终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50423" y="2420938"/>
            <a:ext cx="2608065" cy="1754326"/>
          </a:xfrm>
          <a:prstGeom prst="rect">
            <a:avLst/>
          </a:prstGeom>
          <a:solidFill>
            <a:srgbClr val="CC66FF"/>
          </a:solidFill>
          <a:ln w="19050">
            <a:noFill/>
          </a:ln>
        </p:spPr>
        <p:txBody>
          <a:bodyPr wrap="square">
            <a:spAutoFit/>
          </a:bodyPr>
          <a:p>
            <a:pPr>
              <a:spcBef>
                <a:spcPct val="20000"/>
              </a:spcBef>
            </a:pPr>
            <a:r>
              <a:rPr lang="zh-CN" altLang="en-US" sz="3600" dirty="0">
                <a:solidFill>
                  <a:schemeClr val="bg1"/>
                </a:solidFill>
              </a:rPr>
              <a:t>祈使句</a:t>
            </a:r>
            <a:r>
              <a:rPr lang="en-US" altLang="zh-CN" sz="3600" dirty="0">
                <a:solidFill>
                  <a:schemeClr val="bg1"/>
                </a:solidFill>
              </a:rPr>
              <a:t>: </a:t>
            </a:r>
            <a:r>
              <a:rPr lang="zh-CN" altLang="en-US" sz="3600" dirty="0" smtClean="0">
                <a:solidFill>
                  <a:schemeClr val="bg1"/>
                </a:solidFill>
              </a:rPr>
              <a:t>此处表达</a:t>
            </a:r>
            <a:r>
              <a:rPr lang="zh-CN" altLang="en-US" sz="3600" dirty="0">
                <a:solidFill>
                  <a:schemeClr val="bg1"/>
                </a:solidFill>
              </a:rPr>
              <a:t>说话者的</a:t>
            </a:r>
            <a:r>
              <a:rPr lang="zh-CN" altLang="en-US" sz="3600" dirty="0" smtClean="0">
                <a:solidFill>
                  <a:schemeClr val="bg1"/>
                </a:solidFill>
              </a:rPr>
              <a:t>要求。</a:t>
            </a:r>
            <a:endParaRPr lang="en-US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0" grpId="0" bldLvl="0" animBg="1"/>
      <p:bldP spid="44042" grpId="0" bldLvl="0" animBg="1"/>
      <p:bldP spid="44044" grpId="0" bldLvl="0" animBg="1"/>
      <p:bldP spid="9" grpId="0"/>
      <p:bldP spid="1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767408" y="2132856"/>
            <a:ext cx="10657184" cy="354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10000"/>
              </a:lnSpc>
              <a:buBlip>
                <a:blip r:embed="rId2"/>
              </a:buBlip>
            </a:pPr>
            <a:r>
              <a:rPr lang="en-US" altLang="zh-CN" sz="3400" dirty="0" smtClean="0"/>
              <a:t>To </a:t>
            </a:r>
            <a:r>
              <a:rPr lang="en-US" altLang="zh-CN" sz="3400" dirty="0"/>
              <a:t>learn to describe a process </a:t>
            </a:r>
            <a:r>
              <a:rPr lang="en-US" altLang="zh-CN" sz="3400" dirty="0" smtClean="0"/>
              <a:t>of making food:</a:t>
            </a:r>
            <a:endParaRPr lang="en-US" altLang="zh-CN" sz="3400" dirty="0"/>
          </a:p>
          <a:p>
            <a:pPr eaLnBrk="1" hangingPunct="1">
              <a:lnSpc>
                <a:spcPct val="110000"/>
              </a:lnSpc>
            </a:pPr>
            <a:r>
              <a:rPr lang="en-US" altLang="zh-CN" sz="3400" i="1" dirty="0">
                <a:solidFill>
                  <a:srgbClr val="FF0000"/>
                </a:solidFill>
              </a:rPr>
              <a:t>    </a:t>
            </a:r>
            <a:r>
              <a:rPr lang="en-US" altLang="zh-CN" sz="3400" i="1" dirty="0" smtClean="0">
                <a:solidFill>
                  <a:srgbClr val="FF0000"/>
                </a:solidFill>
              </a:rPr>
              <a:t>First … Next … Then … Finally …</a:t>
            </a:r>
            <a:endParaRPr lang="en-US" altLang="zh-CN" sz="3400" i="1" dirty="0" smtClean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110000"/>
              </a:lnSpc>
              <a:buBlip>
                <a:blip r:embed="rId2"/>
              </a:buBlip>
            </a:pPr>
            <a:r>
              <a:rPr lang="en-US" altLang="zh-CN" sz="3400" dirty="0" smtClean="0"/>
              <a:t>To </a:t>
            </a:r>
            <a:r>
              <a:rPr lang="en-US" altLang="zh-CN" sz="3400" dirty="0"/>
              <a:t>learn to follow the </a:t>
            </a:r>
            <a:r>
              <a:rPr lang="en-US" altLang="zh-CN" sz="3400" dirty="0" smtClean="0"/>
              <a:t>instructions</a:t>
            </a:r>
            <a:endParaRPr lang="en-US" altLang="zh-CN" sz="3400" dirty="0" smtClean="0"/>
          </a:p>
          <a:p>
            <a:pPr marL="457200" indent="-457200" eaLnBrk="1" hangingPunct="1">
              <a:lnSpc>
                <a:spcPct val="110000"/>
              </a:lnSpc>
              <a:buBlip>
                <a:blip r:embed="rId2"/>
              </a:buBlip>
            </a:pPr>
            <a:r>
              <a:rPr lang="en-US" altLang="zh-CN" sz="3400" dirty="0" smtClean="0"/>
              <a:t>To </a:t>
            </a:r>
            <a:r>
              <a:rPr lang="en-US" altLang="zh-CN" sz="3400" dirty="0"/>
              <a:t>learn to use </a:t>
            </a:r>
            <a:r>
              <a:rPr lang="en-US" altLang="zh-CN" sz="3400" i="1" dirty="0">
                <a:solidFill>
                  <a:srgbClr val="FF0000"/>
                </a:solidFill>
              </a:rPr>
              <a:t>how many </a:t>
            </a:r>
            <a:r>
              <a:rPr lang="en-US" altLang="zh-CN" sz="3400" dirty="0"/>
              <a:t>&amp;</a:t>
            </a:r>
            <a:r>
              <a:rPr lang="en-US" altLang="zh-CN" sz="3400" i="1" dirty="0">
                <a:solidFill>
                  <a:srgbClr val="FF0000"/>
                </a:solidFill>
              </a:rPr>
              <a:t> how </a:t>
            </a:r>
            <a:r>
              <a:rPr lang="en-US" altLang="zh-CN" sz="3400" i="1" dirty="0" smtClean="0">
                <a:solidFill>
                  <a:srgbClr val="FF0000"/>
                </a:solidFill>
              </a:rPr>
              <a:t>much</a:t>
            </a:r>
            <a:endParaRPr lang="en-US" altLang="zh-CN" sz="3400" i="1" dirty="0" smtClean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110000"/>
              </a:lnSpc>
              <a:buBlip>
                <a:blip r:embed="rId2"/>
              </a:buBlip>
            </a:pPr>
            <a:r>
              <a:rPr lang="en-US" altLang="zh-CN" sz="3400" dirty="0" smtClean="0"/>
              <a:t>To </a:t>
            </a:r>
            <a:r>
              <a:rPr lang="en-US" altLang="zh-CN" sz="3400" dirty="0"/>
              <a:t>learn new words and phrases: </a:t>
            </a:r>
            <a:r>
              <a:rPr lang="en-US" altLang="zh-CN" sz="3400" i="1" dirty="0">
                <a:solidFill>
                  <a:srgbClr val="FF0000"/>
                </a:solidFill>
              </a:rPr>
              <a:t>shake, turn on, pour, yogurt, honey, watermelon, spoon, add, finally, salt…</a:t>
            </a:r>
            <a:endParaRPr lang="en-US" altLang="zh-CN" sz="3400" i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77" y="620688"/>
            <a:ext cx="5132646" cy="1399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Box 1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33705" y="45720"/>
            <a:ext cx="116014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</a:rPr>
              <a:t>Let’s 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sym typeface="+mn-ea"/>
              </a:rPr>
              <a:t>describe the process</a:t>
            </a:r>
            <a:r>
              <a:rPr lang="en-US" altLang="zh-CN" sz="2400" dirty="0">
                <a:solidFill>
                  <a:srgbClr val="0000FF"/>
                </a:solidFill>
                <a:highlight>
                  <a:srgbClr val="FFFF00"/>
                </a:highlight>
                <a:sym typeface="+mn-ea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highlight>
                  <a:srgbClr val="FFFF00"/>
                </a:highlight>
                <a:sym typeface="+mn-ea"/>
              </a:rPr>
              <a:t>过程</a:t>
            </a:r>
            <a:r>
              <a:rPr lang="en-US" altLang="zh-CN" sz="2400" dirty="0">
                <a:solidFill>
                  <a:srgbClr val="0000FF"/>
                </a:solidFill>
                <a:highlight>
                  <a:srgbClr val="FFFF00"/>
                </a:highlight>
                <a:sym typeface="+mn-ea"/>
              </a:rPr>
              <a:t>)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  <a:sym typeface="+mn-ea"/>
              </a:rPr>
              <a:t> of </a:t>
            </a:r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</a:rPr>
              <a:t>making a banana milk shake!</a:t>
            </a:r>
            <a:endParaRPr lang="en-US" altLang="zh-CN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72870" y="772795"/>
            <a:ext cx="10165715" cy="575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First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peel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______________.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Then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cut up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put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in/into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ym typeface="+mn-ea"/>
              </a:rPr>
              <a:t>.</a:t>
            </a:r>
            <a:endParaRPr lang="en-US" altLang="zh-CN" dirty="0">
              <a:sym typeface="+mn-ea"/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Then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pour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into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Next,</a:t>
            </a:r>
            <a:r>
              <a:rPr lang="en-US" altLang="zh-CN" dirty="0">
                <a:solidFill>
                  <a:srgbClr val="0000FF"/>
                </a:solidFill>
              </a:rPr>
              <a:t> turn on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______________.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Next,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pour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into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ym typeface="+mn-ea"/>
              </a:rPr>
              <a:t>.</a:t>
            </a:r>
            <a:endParaRPr lang="en-US" altLang="zh-CN" dirty="0">
              <a:sym typeface="+mn-ea"/>
            </a:endParaRPr>
          </a:p>
          <a:p>
            <a:pPr marL="0" indent="0" eaLnBrk="1" hangingPunct="1">
              <a:spcBef>
                <a:spcPct val="50000"/>
              </a:spcBef>
              <a:buFont typeface="+mj-ea"/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</a:t>
            </a:r>
            <a:r>
              <a:rPr lang="en-US" altLang="zh-CN" dirty="0">
                <a:sym typeface="+mn-ea"/>
              </a:rPr>
              <a:t>  I’m finished.</a:t>
            </a:r>
            <a:endParaRPr lang="en-US" altLang="zh-CN" dirty="0">
              <a:sym typeface="+mn-ea"/>
            </a:endParaRPr>
          </a:p>
          <a:p>
            <a:pPr marL="0" indent="0" eaLnBrk="1" hangingPunct="1">
              <a:spcBef>
                <a:spcPct val="50000"/>
              </a:spcBef>
              <a:buFont typeface="+mj-ea"/>
              <a:buNone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7. </a:t>
            </a:r>
            <a:r>
              <a:rPr lang="en-US" altLang="zh-CN" dirty="0">
                <a:solidFill>
                  <a:srgbClr val="FF0000"/>
                </a:solidFill>
              </a:rPr>
              <a:t>Finally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drink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.  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2537" name="Picture 9" descr="peel the banana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" y="476885"/>
            <a:ext cx="1195070" cy="93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12" descr="pour the milk into the blende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30" y="3429000"/>
            <a:ext cx="119888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Picture 13" descr="cut up the banana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" y="1484630"/>
            <a:ext cx="1083945" cy="97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14" descr="put the banana and the ice cream in to the blender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" y="2420620"/>
            <a:ext cx="1246505" cy="102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1" descr="turn on the blender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364990"/>
            <a:ext cx="103632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 descr="drink the milk shake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30" y="5988685"/>
            <a:ext cx="1118235" cy="88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微信图片_2023112700283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91135" y="5157470"/>
            <a:ext cx="748030" cy="834390"/>
          </a:xfrm>
          <a:prstGeom prst="rect">
            <a:avLst/>
          </a:prstGeom>
        </p:spPr>
      </p:pic>
    </p:spTree>
  </p:cSld>
  <p:clrMapOvr>
    <a:masterClrMapping/>
  </p:clrMapOvr>
  <p:transition>
    <p:wheel spokes="4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2"/>
          <p:cNvSpPr txBox="1">
            <a:spLocks noChangeArrowheads="1"/>
          </p:cNvSpPr>
          <p:nvPr/>
        </p:nvSpPr>
        <p:spPr bwMode="auto">
          <a:xfrm>
            <a:off x="623392" y="1196752"/>
            <a:ext cx="68754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400" dirty="0">
                <a:solidFill>
                  <a:srgbClr val="0000FF"/>
                </a:solidFill>
                <a:latin typeface="Arial" panose="020B0604020202020204" pitchFamily="34" charset="0"/>
              </a:rPr>
              <a:t> What’s your favorite fruit?</a:t>
            </a:r>
            <a:endParaRPr kumimoji="1" lang="en-US" altLang="zh-CN" sz="3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523786" y="3850532"/>
            <a:ext cx="15128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apple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8362639" y="3778524"/>
            <a:ext cx="2374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strawberry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754080" y="3778524"/>
            <a:ext cx="16557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orange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1523786" y="6037624"/>
            <a:ext cx="21605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banana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5031018" y="6037624"/>
            <a:ext cx="17287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pear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24" y="1969071"/>
            <a:ext cx="2701925" cy="172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13" y="2039292"/>
            <a:ext cx="2732088" cy="162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93" y="4543550"/>
            <a:ext cx="2374900" cy="155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49" y="4659302"/>
            <a:ext cx="23399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639" y="4543550"/>
            <a:ext cx="2133640" cy="1428080"/>
          </a:xfrm>
          <a:prstGeom prst="rect">
            <a:avLst/>
          </a:prstGeom>
        </p:spPr>
      </p:pic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8980178" y="5987184"/>
            <a:ext cx="17287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 smtClean="0">
                <a:solidFill>
                  <a:srgbClr val="FF0000"/>
                </a:solidFill>
              </a:rPr>
              <a:t>kiwi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845" y="235308"/>
            <a:ext cx="4488907" cy="12291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688" y="1796439"/>
            <a:ext cx="2155278" cy="2109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4858309" y="3298744"/>
            <a:ext cx="129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tea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1517880" y="3218652"/>
            <a:ext cx="19081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water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8305248" y="3307577"/>
            <a:ext cx="14398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coffee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004673" y="6047402"/>
            <a:ext cx="1366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juice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5126" name="Text Box 12"/>
          <p:cNvSpPr txBox="1">
            <a:spLocks noChangeArrowheads="1"/>
          </p:cNvSpPr>
          <p:nvPr/>
        </p:nvSpPr>
        <p:spPr bwMode="auto">
          <a:xfrm>
            <a:off x="2567608" y="476672"/>
            <a:ext cx="6372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400" dirty="0">
                <a:solidFill>
                  <a:srgbClr val="0000FF"/>
                </a:solidFill>
                <a:latin typeface="Arial" panose="020B0604020202020204" pitchFamily="34" charset="0"/>
              </a:rPr>
              <a:t> What’s your favorite drink?</a:t>
            </a:r>
            <a:endParaRPr kumimoji="1" lang="en-US" altLang="zh-CN" sz="3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5909851" y="6082750"/>
            <a:ext cx="23780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milk shake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8226267" y="4295050"/>
            <a:ext cx="3306004" cy="1689545"/>
          </a:xfrm>
          <a:prstGeom prst="rect">
            <a:avLst/>
          </a:prstGeom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dirty="0">
                <a:solidFill>
                  <a:srgbClr val="CC00FF"/>
                </a:solidFill>
              </a:rPr>
              <a:t>奶昔</a:t>
            </a:r>
            <a:r>
              <a:rPr lang="zh-CN" altLang="zh-CN" dirty="0">
                <a:solidFill>
                  <a:srgbClr val="CC00FF"/>
                </a:solidFill>
              </a:rPr>
              <a:t>(</a:t>
            </a:r>
            <a:r>
              <a:rPr lang="zh-CN" altLang="en-US" dirty="0">
                <a:solidFill>
                  <a:srgbClr val="CC00FF"/>
                </a:solidFill>
              </a:rPr>
              <a:t>由牛奶和冰淇淋等搅制而成的混合饮料</a:t>
            </a:r>
            <a:r>
              <a:rPr lang="zh-CN" altLang="zh-CN" dirty="0">
                <a:solidFill>
                  <a:srgbClr val="CC00FF"/>
                </a:solidFill>
              </a:rPr>
              <a:t>)</a:t>
            </a:r>
            <a:r>
              <a:rPr lang="zh-CN" altLang="zh-CN" b="0" dirty="0">
                <a:solidFill>
                  <a:srgbClr val="CC00FF"/>
                </a:solidFill>
              </a:rPr>
              <a:t> </a:t>
            </a:r>
            <a:endParaRPr lang="zh-CN" altLang="zh-CN" b="0" dirty="0">
              <a:solidFill>
                <a:srgbClr val="CC00FF"/>
              </a:solidFill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554813" y="6082750"/>
            <a:ext cx="13684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milk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6" y="1330933"/>
            <a:ext cx="2969601" cy="19766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729" y="1310724"/>
            <a:ext cx="3050355" cy="19968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30572"/>
          <a:stretch>
            <a:fillRect/>
          </a:stretch>
        </p:blipFill>
        <p:spPr>
          <a:xfrm>
            <a:off x="7465156" y="1269211"/>
            <a:ext cx="3280400" cy="20383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48" y="3881329"/>
            <a:ext cx="2270226" cy="22702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803" y="3881322"/>
            <a:ext cx="1608356" cy="2217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704" y="3812645"/>
            <a:ext cx="1863436" cy="217653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11424" y="620688"/>
            <a:ext cx="1036915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  <a:latin typeface="+mj-lt"/>
              </a:rPr>
              <a:t>Do you like milk shake? Do you know how to make a banana milk </a:t>
            </a:r>
            <a:r>
              <a:rPr lang="en-US" altLang="zh-CN" sz="3200" dirty="0" smtClean="0">
                <a:solidFill>
                  <a:srgbClr val="FF0000"/>
                </a:solidFill>
                <a:latin typeface="+mj-lt"/>
              </a:rPr>
              <a:t>shake</a:t>
            </a:r>
            <a:r>
              <a:rPr lang="en-US" altLang="zh-CN" sz="3200" dirty="0" smtClean="0">
                <a:solidFill>
                  <a:srgbClr val="0000FF"/>
                </a:solidFill>
                <a:latin typeface="+mj-lt"/>
              </a:rPr>
              <a:t>? </a:t>
            </a:r>
            <a:endParaRPr lang="zh-CN" altLang="en-US" sz="3200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2158113"/>
            <a:ext cx="5914628" cy="4246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012906" y="1257785"/>
            <a:ext cx="37573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63855" indent="-363855">
              <a:spcBef>
                <a:spcPct val="50000"/>
              </a:spcBef>
            </a:pPr>
            <a:r>
              <a:rPr lang="en-US" altLang="zh-CN" sz="3200" i="1" dirty="0" smtClean="0">
                <a:solidFill>
                  <a:srgbClr val="FF0000"/>
                </a:solidFill>
              </a:rPr>
              <a:t>n. &amp; v</a:t>
            </a:r>
            <a:r>
              <a:rPr lang="en-US" altLang="zh-CN" sz="3200" dirty="0">
                <a:solidFill>
                  <a:srgbClr val="FF0000"/>
                </a:solidFill>
              </a:rPr>
              <a:t>. </a:t>
            </a:r>
            <a:r>
              <a:rPr lang="zh-CN" altLang="en-US" sz="3200" dirty="0" smtClean="0">
                <a:solidFill>
                  <a:srgbClr val="FF0000"/>
                </a:solidFill>
              </a:rPr>
              <a:t>摇动</a:t>
            </a:r>
            <a:r>
              <a:rPr lang="en-US" altLang="zh-CN" sz="3200" dirty="0" smtClean="0">
                <a:solidFill>
                  <a:srgbClr val="FF0000"/>
                </a:solidFill>
              </a:rPr>
              <a:t>; </a:t>
            </a:r>
            <a:r>
              <a:rPr lang="zh-CN" altLang="en-US" sz="3200" dirty="0" smtClean="0">
                <a:solidFill>
                  <a:srgbClr val="FF0000"/>
                </a:solidFill>
              </a:rPr>
              <a:t>抖动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1341575" y="3711828"/>
            <a:ext cx="19796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blender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9369388" y="2646128"/>
            <a:ext cx="22320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ice-cream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3439579" y="6077305"/>
            <a:ext cx="2183011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banana(s)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7871292" y="6064438"/>
            <a:ext cx="2089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knife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4997587" y="4053933"/>
            <a:ext cx="216058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milk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7182" name="WordArt 14"/>
          <p:cNvSpPr>
            <a:spLocks noChangeArrowheads="1" noChangeShapeType="1" noTextEdit="1"/>
          </p:cNvSpPr>
          <p:nvPr/>
        </p:nvSpPr>
        <p:spPr bwMode="auto">
          <a:xfrm>
            <a:off x="3071664" y="404664"/>
            <a:ext cx="5256213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we need?</a:t>
            </a:r>
            <a:endParaRPr lang="en-US" sz="3600" kern="10" dirty="0">
              <a:ln w="12700">
                <a:solidFill>
                  <a:srgbClr val="EAEAEA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19" y="4809176"/>
            <a:ext cx="1820862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836750" y="4215436"/>
            <a:ext cx="29003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i="1">
                <a:solidFill>
                  <a:srgbClr val="FF0000"/>
                </a:solidFill>
              </a:rPr>
              <a:t>n</a:t>
            </a:r>
            <a:r>
              <a:rPr lang="en-US" altLang="zh-CN" sz="3200">
                <a:solidFill>
                  <a:srgbClr val="FF0000"/>
                </a:solidFill>
              </a:rPr>
              <a:t>. </a:t>
            </a:r>
            <a:r>
              <a:rPr lang="zh-CN" altLang="en-US" sz="3200">
                <a:solidFill>
                  <a:srgbClr val="FF0000"/>
                </a:solidFill>
              </a:rPr>
              <a:t>食物搅拌器</a:t>
            </a:r>
            <a:endParaRPr lang="zh-CN" altLang="en-US" sz="320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93" y="1336469"/>
            <a:ext cx="1555178" cy="24637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951" y="1292529"/>
            <a:ext cx="1961368" cy="28126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863" y="1307559"/>
            <a:ext cx="2091666" cy="31374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413" y="4373364"/>
            <a:ext cx="4121819" cy="157109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utoUpdateAnimBg="0"/>
      <p:bldP spid="7" grpId="0" autoUpdateAnimBg="0"/>
      <p:bldP spid="5" grpId="0" autoUpdateAnimBg="0"/>
      <p:bldP spid="718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1118075" y="510554"/>
            <a:ext cx="10061660" cy="130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</a:rPr>
              <a:t>Cover the instructions above. Tell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your partner how to make a banana milk shake.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839416" y="2349162"/>
            <a:ext cx="3816548" cy="1254363"/>
          </a:xfrm>
          <a:prstGeom prst="wedgeRoundRectCallout">
            <a:avLst>
              <a:gd name="adj1" fmla="val 15424"/>
              <a:gd name="adj2" fmla="val 85495"/>
              <a:gd name="adj3" fmla="val 16667"/>
            </a:avLst>
          </a:prstGeom>
          <a:noFill/>
          <a:ln w="25400" algn="ctr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How do you make a banana milk shake?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6436580" y="2072402"/>
            <a:ext cx="4968552" cy="3465100"/>
          </a:xfrm>
          <a:prstGeom prst="wedgeRoundRectCallout">
            <a:avLst>
              <a:gd name="adj1" fmla="val -50768"/>
              <a:gd name="adj2" fmla="val 55626"/>
              <a:gd name="adj3" fmla="val 16667"/>
            </a:avLst>
          </a:prstGeom>
          <a:noFill/>
          <a:ln w="25400" algn="ctr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First, peel the bananas…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Then,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cut up…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Then,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…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Next, …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Finally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, …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5" y="518165"/>
            <a:ext cx="969590" cy="969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48" y="4114812"/>
            <a:ext cx="3551720" cy="240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  <p:bldP spid="12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3" name="Text Box 47"/>
          <p:cNvSpPr txBox="1">
            <a:spLocks noChangeArrowheads="1"/>
          </p:cNvSpPr>
          <p:nvPr/>
        </p:nvSpPr>
        <p:spPr bwMode="auto">
          <a:xfrm>
            <a:off x="1595655" y="1550479"/>
            <a:ext cx="9288722" cy="121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What did you have for breakfast? 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How much/many </a:t>
            </a: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</a:rPr>
              <a:t>_______ did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you </a:t>
            </a: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</a:rPr>
              <a:t>eat/drink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9505" name="Rectangle 49"/>
          <p:cNvSpPr>
            <a:spLocks noChangeArrowheads="1"/>
          </p:cNvSpPr>
          <p:nvPr/>
        </p:nvSpPr>
        <p:spPr bwMode="auto">
          <a:xfrm>
            <a:off x="1271464" y="3356992"/>
            <a:ext cx="3096344" cy="260379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如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a </a:t>
            </a:r>
            <a:r>
              <a:rPr lang="en-US" altLang="zh-CN" dirty="0">
                <a:solidFill>
                  <a:schemeClr val="bg1"/>
                </a:solidFill>
              </a:rPr>
              <a:t>cup of 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</a:rPr>
              <a:t>two </a:t>
            </a:r>
            <a:r>
              <a:rPr lang="en-US" altLang="zh-CN" dirty="0">
                <a:solidFill>
                  <a:srgbClr val="CC00FF"/>
                </a:solidFill>
              </a:rPr>
              <a:t>spoon</a:t>
            </a:r>
            <a:r>
              <a:rPr lang="en-US" altLang="zh-CN" dirty="0">
                <a:solidFill>
                  <a:schemeClr val="bg1"/>
                </a:solidFill>
              </a:rPr>
              <a:t>s of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</a:rPr>
              <a:t>three pieces of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9507" name="Picture 51" descr="p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60648"/>
            <a:ext cx="5688012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88" y="2982656"/>
            <a:ext cx="3888432" cy="3182033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3431704" y="4179775"/>
            <a:ext cx="1872208" cy="570672"/>
          </a:xfrm>
          <a:prstGeom prst="wedgeRoundRectCallout">
            <a:avLst>
              <a:gd name="adj1" fmla="val -90432"/>
              <a:gd name="adj2" fmla="val 64896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勺</a:t>
            </a:r>
            <a:r>
              <a:rPr lang="en-US" altLang="zh-CN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调羹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5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293" y="1203113"/>
            <a:ext cx="1574850" cy="156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3" name="Picture 7"/>
          <p:cNvPicPr>
            <a:picLocks noChangeAspect="1" noChangeArrowheads="1"/>
          </p:cNvPicPr>
          <p:nvPr/>
        </p:nvPicPr>
        <p:blipFill>
          <a:blip r:embed="rId3" cstate="print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18" y="2404499"/>
            <a:ext cx="933450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507" y="3918975"/>
            <a:ext cx="1857375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124744"/>
            <a:ext cx="1655761" cy="164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6" name="Text Box 10"/>
          <p:cNvSpPr txBox="1">
            <a:spLocks noChangeArrowheads="1"/>
          </p:cNvSpPr>
          <p:nvPr/>
        </p:nvSpPr>
        <p:spPr bwMode="auto">
          <a:xfrm>
            <a:off x="6449544" y="2466412"/>
            <a:ext cx="2627313" cy="59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300"/>
              <a:t>____ apple</a:t>
            </a:r>
            <a:endParaRPr lang="en-US" altLang="zh-CN" sz="3300"/>
          </a:p>
        </p:txBody>
      </p:sp>
      <p:sp>
        <p:nvSpPr>
          <p:cNvPr id="80907" name="Text Box 11"/>
          <p:cNvSpPr txBox="1">
            <a:spLocks noChangeArrowheads="1"/>
          </p:cNvSpPr>
          <p:nvPr/>
        </p:nvSpPr>
        <p:spPr bwMode="auto">
          <a:xfrm>
            <a:off x="722636" y="2990101"/>
            <a:ext cx="3925095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300" dirty="0">
                <a:solidFill>
                  <a:srgbClr val="6600CC"/>
                </a:solidFill>
              </a:rPr>
              <a:t>two </a:t>
            </a:r>
            <a:r>
              <a:rPr lang="en-US" altLang="zh-CN" sz="3300" dirty="0"/>
              <a:t>_________ milk</a:t>
            </a:r>
            <a:endParaRPr lang="en-US" altLang="zh-CN" sz="3300" dirty="0"/>
          </a:p>
        </p:txBody>
      </p:sp>
      <p:sp>
        <p:nvSpPr>
          <p:cNvPr id="80908" name="Rectangle 12"/>
          <p:cNvSpPr>
            <a:spLocks noChangeArrowheads="1"/>
          </p:cNvSpPr>
          <p:nvPr/>
        </p:nvSpPr>
        <p:spPr bwMode="auto">
          <a:xfrm>
            <a:off x="1623543" y="2971238"/>
            <a:ext cx="1800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glasses of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80909" name="Rectangle 13"/>
          <p:cNvSpPr>
            <a:spLocks noChangeArrowheads="1"/>
          </p:cNvSpPr>
          <p:nvPr/>
        </p:nvSpPr>
        <p:spPr bwMode="auto">
          <a:xfrm>
            <a:off x="6665444" y="2475938"/>
            <a:ext cx="6127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6600CC"/>
                </a:solidFill>
              </a:rPr>
              <a:t>an</a:t>
            </a:r>
            <a:endParaRPr lang="en-US" altLang="zh-CN" sz="3200">
              <a:solidFill>
                <a:srgbClr val="6600CC"/>
              </a:solidFill>
            </a:endParaRPr>
          </a:p>
        </p:txBody>
      </p: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4647732" y="5287399"/>
            <a:ext cx="4896865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300" dirty="0">
                <a:solidFill>
                  <a:srgbClr val="6600CC"/>
                </a:solidFill>
              </a:rPr>
              <a:t>ten </a:t>
            </a:r>
            <a:r>
              <a:rPr lang="en-US" altLang="zh-CN" sz="3300" dirty="0"/>
              <a:t>_________ bread</a:t>
            </a:r>
            <a:endParaRPr lang="en-US" altLang="zh-CN" sz="3300" dirty="0"/>
          </a:p>
        </p:txBody>
      </p:sp>
      <p:sp>
        <p:nvSpPr>
          <p:cNvPr id="80911" name="Rectangle 15"/>
          <p:cNvSpPr>
            <a:spLocks noChangeArrowheads="1"/>
          </p:cNvSpPr>
          <p:nvPr/>
        </p:nvSpPr>
        <p:spPr bwMode="auto">
          <a:xfrm>
            <a:off x="5467648" y="5229200"/>
            <a:ext cx="1663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pieces of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80912" name="AutoShape 16"/>
          <p:cNvSpPr/>
          <p:nvPr/>
        </p:nvSpPr>
        <p:spPr bwMode="auto">
          <a:xfrm>
            <a:off x="5467648" y="1463402"/>
            <a:ext cx="5517380" cy="591403"/>
          </a:xfrm>
          <a:prstGeom prst="borderCallout1">
            <a:avLst>
              <a:gd name="adj1" fmla="val 97954"/>
              <a:gd name="adj2" fmla="val 51907"/>
              <a:gd name="adj3" fmla="val 185818"/>
              <a:gd name="adj4" fmla="val 49880"/>
            </a:avLst>
          </a:prstGeom>
          <a:solidFill>
            <a:srgbClr val="FFC000"/>
          </a:solidFill>
          <a:ln w="28575" algn="ctr">
            <a:solidFill>
              <a:srgbClr val="00B0F0"/>
            </a:solidFill>
            <a:miter lim="800000"/>
          </a:ln>
          <a:effectLst/>
        </p:spPr>
        <p:txBody>
          <a:bodyPr/>
          <a:lstStyle/>
          <a:p>
            <a:pPr algn="ctr"/>
            <a:r>
              <a:rPr lang="en-US" altLang="zh-CN" sz="3200" dirty="0">
                <a:cs typeface="Times New Roman" panose="02020603050405020304" pitchFamily="18" charset="0"/>
              </a:rPr>
              <a:t>Countable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noun(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可数名词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)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80913" name="AutoShape 17"/>
          <p:cNvSpPr/>
          <p:nvPr/>
        </p:nvSpPr>
        <p:spPr bwMode="auto">
          <a:xfrm>
            <a:off x="1271464" y="4091062"/>
            <a:ext cx="3376267" cy="1138138"/>
          </a:xfrm>
          <a:prstGeom prst="borderCallout1">
            <a:avLst>
              <a:gd name="adj1" fmla="val -3041"/>
              <a:gd name="adj2" fmla="val 91451"/>
              <a:gd name="adj3" fmla="val -57201"/>
              <a:gd name="adj4" fmla="val 84778"/>
            </a:avLst>
          </a:prstGeom>
          <a:solidFill>
            <a:srgbClr val="FFC000"/>
          </a:solidFill>
          <a:ln w="28575" algn="ctr">
            <a:solidFill>
              <a:srgbClr val="00B0F0"/>
            </a:solidFill>
            <a:miter lim="800000"/>
          </a:ln>
          <a:effectLst/>
        </p:spPr>
        <p:txBody>
          <a:bodyPr/>
          <a:lstStyle/>
          <a:p>
            <a:pPr algn="ctr"/>
            <a:r>
              <a:rPr lang="en-US" altLang="zh-CN" sz="3200" dirty="0">
                <a:cs typeface="Times New Roman" panose="02020603050405020304" pitchFamily="18" charset="0"/>
              </a:rPr>
              <a:t>Uncountable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noun (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不可数名词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)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80914" name="AutoShape 18"/>
          <p:cNvSpPr/>
          <p:nvPr/>
        </p:nvSpPr>
        <p:spPr bwMode="auto">
          <a:xfrm>
            <a:off x="7683936" y="3885734"/>
            <a:ext cx="3479860" cy="1040336"/>
          </a:xfrm>
          <a:prstGeom prst="borderCallout1">
            <a:avLst>
              <a:gd name="adj1" fmla="val 97828"/>
              <a:gd name="adj2" fmla="val 18864"/>
              <a:gd name="adj3" fmla="val 152631"/>
              <a:gd name="adj4" fmla="val 10657"/>
            </a:avLst>
          </a:prstGeom>
          <a:solidFill>
            <a:srgbClr val="FFC000"/>
          </a:solidFill>
          <a:ln w="28575" algn="ctr">
            <a:solidFill>
              <a:srgbClr val="00B0F0"/>
            </a:solidFill>
            <a:miter lim="800000"/>
          </a:ln>
          <a:effectLst/>
        </p:spPr>
        <p:txBody>
          <a:bodyPr/>
          <a:lstStyle/>
          <a:p>
            <a:pPr algn="ctr"/>
            <a:r>
              <a:rPr lang="en-US" altLang="zh-CN" sz="3200" dirty="0">
                <a:cs typeface="Times New Roman" panose="02020603050405020304" pitchFamily="18" charset="0"/>
              </a:rPr>
              <a:t>Uncountable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noun (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不可数名词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)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0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8" grpId="0"/>
      <p:bldP spid="80909" grpId="0"/>
      <p:bldP spid="80911" grpId="0"/>
      <p:bldP spid="80912" grpId="0" animBg="1"/>
      <p:bldP spid="80913" grpId="0" animBg="1"/>
      <p:bldP spid="809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92546" y="223993"/>
            <a:ext cx="7123576" cy="1402108"/>
            <a:chOff x="2392546" y="223993"/>
            <a:chExt cx="7123576" cy="140210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546" y="223993"/>
              <a:ext cx="7123576" cy="1402108"/>
            </a:xfrm>
            <a:prstGeom prst="rect">
              <a:avLst/>
            </a:prstGeom>
          </p:spPr>
        </p:pic>
        <p:sp>
          <p:nvSpPr>
            <p:cNvPr id="24578" name="Rectangle 2"/>
            <p:cNvSpPr>
              <a:spLocks noChangeArrowheads="1"/>
            </p:cNvSpPr>
            <p:nvPr/>
          </p:nvSpPr>
          <p:spPr bwMode="auto">
            <a:xfrm>
              <a:off x="3143672" y="548680"/>
              <a:ext cx="5765800" cy="651973"/>
            </a:xfrm>
            <a:prstGeom prst="rect">
              <a:avLst/>
            </a:prstGeom>
            <a:noFill/>
            <a:ln w="63500">
              <a:noFill/>
              <a:miter lim="800000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3600" dirty="0">
                  <a:latin typeface="Times New Roman" panose="02020603050405020304" pitchFamily="18" charset="0"/>
                </a:rPr>
                <a:t>可数名词复数形式的构成 </a:t>
              </a:r>
              <a:r>
                <a:rPr kumimoji="1" lang="en-US" altLang="zh-CN" sz="3600" dirty="0" smtClean="0">
                  <a:latin typeface="Times New Roman" panose="02020603050405020304" pitchFamily="18" charset="0"/>
                </a:rPr>
                <a:t>I</a:t>
              </a:r>
              <a:endParaRPr kumimoji="1" lang="en-US" altLang="zh-CN" sz="3600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36264" name="Group 72"/>
          <p:cNvGraphicFramePr>
            <a:graphicFrameLocks noGrp="1"/>
          </p:cNvGraphicFramePr>
          <p:nvPr/>
        </p:nvGraphicFramePr>
        <p:xfrm>
          <a:off x="623391" y="1635240"/>
          <a:ext cx="10945218" cy="496396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088233"/>
                <a:gridCol w="2021060"/>
                <a:gridCol w="4895311"/>
                <a:gridCol w="1940614"/>
              </a:tblGrid>
              <a:tr h="798603"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名词特点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anchor="ctr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词尾加法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anchor="ctr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词尾读音方法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anchor="ctr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例词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anchor="ctr" horzOverflow="overflow">
                    <a:solidFill>
                      <a:srgbClr val="FFC000"/>
                    </a:solidFill>
                  </a:tcPr>
                </a:tc>
              </a:tr>
              <a:tr h="1513269"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一般情</a:t>
                      </a:r>
                      <a:endParaRPr kumimoji="0" lang="zh-CN" altLang="en-US" sz="3200" b="1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况下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/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/>
                </a:tc>
                <a:tc rowSpan="2"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</a:txBody>
                  <a:tcPr marT="45712" marB="45712" horzOverflow="overflow"/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/>
                </a:tc>
              </a:tr>
              <a:tr h="25061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/>
                </a:tc>
                <a:tc vMerge="1">
                  <a:tcPr marT="45712" marB="4571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/>
                </a:tc>
              </a:tr>
            </a:tbl>
          </a:graphicData>
        </a:graphic>
      </p:graphicFrame>
      <p:sp>
        <p:nvSpPr>
          <p:cNvPr id="90142" name="Text Box 30"/>
          <p:cNvSpPr txBox="1">
            <a:spLocks noChangeArrowheads="1"/>
          </p:cNvSpPr>
          <p:nvPr/>
        </p:nvSpPr>
        <p:spPr bwMode="auto">
          <a:xfrm>
            <a:off x="2847102" y="2828338"/>
            <a:ext cx="160020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加</a:t>
            </a:r>
            <a:r>
              <a:rPr kumimoji="1"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-s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43" name="Text Box 31"/>
          <p:cNvSpPr txBox="1">
            <a:spLocks noChangeArrowheads="1"/>
          </p:cNvSpPr>
          <p:nvPr/>
        </p:nvSpPr>
        <p:spPr bwMode="auto">
          <a:xfrm>
            <a:off x="5086215" y="2481687"/>
            <a:ext cx="3722688" cy="58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1. -s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在清辅音后读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/s/</a:t>
            </a:r>
            <a:endParaRPr kumimoji="1"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44" name="Text Box 32"/>
          <p:cNvSpPr txBox="1">
            <a:spLocks noChangeArrowheads="1"/>
          </p:cNvSpPr>
          <p:nvPr/>
        </p:nvSpPr>
        <p:spPr bwMode="auto">
          <a:xfrm>
            <a:off x="5081074" y="3053487"/>
            <a:ext cx="3810000" cy="58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2. -s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在浊辅音后读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/z/</a:t>
            </a:r>
            <a:endParaRPr kumimoji="1"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45" name="Text Box 33"/>
          <p:cNvSpPr txBox="1">
            <a:spLocks noChangeArrowheads="1"/>
          </p:cNvSpPr>
          <p:nvPr/>
        </p:nvSpPr>
        <p:spPr bwMode="auto">
          <a:xfrm>
            <a:off x="5081074" y="3606049"/>
            <a:ext cx="3810000" cy="58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3. -s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在元音后读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/z/</a:t>
            </a:r>
            <a:endParaRPr kumimoji="1"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47" name="Text Box 35"/>
          <p:cNvSpPr txBox="1">
            <a:spLocks noChangeArrowheads="1"/>
          </p:cNvSpPr>
          <p:nvPr/>
        </p:nvSpPr>
        <p:spPr bwMode="auto">
          <a:xfrm>
            <a:off x="9885190" y="2471782"/>
            <a:ext cx="135255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desk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48" name="Rectangle 36"/>
          <p:cNvSpPr>
            <a:spLocks noChangeArrowheads="1"/>
          </p:cNvSpPr>
          <p:nvPr/>
        </p:nvSpPr>
        <p:spPr bwMode="auto">
          <a:xfrm>
            <a:off x="9874871" y="3020440"/>
            <a:ext cx="1373187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apple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49" name="Rectangle 37"/>
          <p:cNvSpPr>
            <a:spLocks noChangeArrowheads="1"/>
          </p:cNvSpPr>
          <p:nvPr/>
        </p:nvSpPr>
        <p:spPr bwMode="auto">
          <a:xfrm>
            <a:off x="9885900" y="3569098"/>
            <a:ext cx="114326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pear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604" name="Rectangle 39"/>
          <p:cNvSpPr>
            <a:spLocks noChangeArrowheads="1"/>
          </p:cNvSpPr>
          <p:nvPr/>
        </p:nvSpPr>
        <p:spPr bwMode="auto">
          <a:xfrm>
            <a:off x="828066" y="4109260"/>
            <a:ext cx="1752600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以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-s, -x, -</a:t>
            </a:r>
            <a:r>
              <a:rPr kumimoji="1"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sh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, -</a:t>
            </a:r>
            <a:r>
              <a:rPr kumimoji="1"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结尾的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254" name="Text Box 62"/>
          <p:cNvSpPr txBox="1">
            <a:spLocks noChangeArrowheads="1"/>
          </p:cNvSpPr>
          <p:nvPr/>
        </p:nvSpPr>
        <p:spPr bwMode="auto">
          <a:xfrm>
            <a:off x="9658940" y="4577084"/>
            <a:ext cx="1692275" cy="117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class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es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ctr" fontAlgn="ctr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dish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es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6255" name="Text Box 63"/>
          <p:cNvSpPr txBox="1">
            <a:spLocks noChangeArrowheads="1"/>
          </p:cNvSpPr>
          <p:nvPr/>
        </p:nvSpPr>
        <p:spPr bwMode="auto">
          <a:xfrm>
            <a:off x="3143672" y="4767294"/>
            <a:ext cx="1152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加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es</a:t>
            </a:r>
            <a:endParaRPr lang="en-US" altLang="zh-CN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59203" y="4733394"/>
            <a:ext cx="4176713" cy="1175706"/>
            <a:chOff x="4739565" y="4729126"/>
            <a:chExt cx="4176713" cy="1175706"/>
          </a:xfrm>
        </p:grpSpPr>
        <p:sp>
          <p:nvSpPr>
            <p:cNvPr id="90146" name="Text Box 34"/>
            <p:cNvSpPr txBox="1">
              <a:spLocks noChangeArrowheads="1"/>
            </p:cNvSpPr>
            <p:nvPr/>
          </p:nvSpPr>
          <p:spPr bwMode="auto">
            <a:xfrm>
              <a:off x="4739565" y="4729126"/>
              <a:ext cx="4176713" cy="1175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360045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360045" algn="l"/>
                </a:tabLs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360045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36004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36004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36004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36004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36004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36004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4. </a:t>
              </a:r>
              <a:r>
                <a:rPr kumimoji="1"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以音素</a:t>
              </a:r>
              <a:endPara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   结尾的，读</a:t>
              </a:r>
              <a:r>
                <a:rPr kumimoji="1"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/</a:t>
              </a:r>
              <a:r>
                <a:rPr kumimoji="1" lang="en-US" altLang="zh-CN" dirty="0" err="1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Iz</a:t>
              </a:r>
              <a:r>
                <a:rPr kumimoji="1"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/</a:t>
              </a:r>
              <a:endPara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136256" name="Picture 64" descr="音标图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5" t="37051" r="28790" b="51872"/>
            <a:stretch>
              <a:fillRect/>
            </a:stretch>
          </p:blipFill>
          <p:spPr bwMode="auto">
            <a:xfrm>
              <a:off x="6470764" y="4873738"/>
              <a:ext cx="360363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257" name="Picture 65" descr="音标图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50" t="37051" r="19858" b="51833"/>
            <a:stretch>
              <a:fillRect/>
            </a:stretch>
          </p:blipFill>
          <p:spPr bwMode="auto">
            <a:xfrm>
              <a:off x="6829538" y="4873739"/>
              <a:ext cx="431800" cy="433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258" name="Picture 66" descr="音标图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5" t="61115" r="27681" b="27811"/>
            <a:stretch>
              <a:fillRect/>
            </a:stretch>
          </p:blipFill>
          <p:spPr bwMode="auto">
            <a:xfrm>
              <a:off x="7261338" y="4873738"/>
              <a:ext cx="4318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259" name="Picture 67" descr="音标图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50" t="62949" r="12057" b="27850"/>
            <a:stretch>
              <a:fillRect/>
            </a:stretch>
          </p:blipFill>
          <p:spPr bwMode="auto">
            <a:xfrm>
              <a:off x="7621701" y="4945176"/>
              <a:ext cx="431800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260" name="Picture 68" descr="音标图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82" t="61075" r="3125" b="27850"/>
            <a:stretch>
              <a:fillRect/>
            </a:stretch>
          </p:blipFill>
          <p:spPr bwMode="auto">
            <a:xfrm>
              <a:off x="8055088" y="4875325"/>
              <a:ext cx="4318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0150" name="Rectangle 38"/>
          <p:cNvSpPr>
            <a:spLocks noChangeArrowheads="1"/>
          </p:cNvSpPr>
          <p:nvPr/>
        </p:nvSpPr>
        <p:spPr bwMode="auto">
          <a:xfrm>
            <a:off x="9658940" y="5656584"/>
            <a:ext cx="162401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orange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6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0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0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0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6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42" grpId="0" autoUpdateAnimBg="0"/>
      <p:bldP spid="90143" grpId="0" autoUpdateAnimBg="0"/>
      <p:bldP spid="90144" grpId="0" autoUpdateAnimBg="0"/>
      <p:bldP spid="90145" grpId="0" autoUpdateAnimBg="0"/>
      <p:bldP spid="90147" grpId="0" autoUpdateAnimBg="0"/>
      <p:bldP spid="90148" grpId="0" autoUpdateAnimBg="0"/>
      <p:bldP spid="90149" grpId="0" autoUpdateAnimBg="0"/>
      <p:bldP spid="136254" grpId="0"/>
      <p:bldP spid="136255" grpId="0"/>
      <p:bldP spid="901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85594" y="157572"/>
            <a:ext cx="7374376" cy="1182369"/>
            <a:chOff x="2285594" y="157572"/>
            <a:chExt cx="7374376" cy="118236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594" y="157572"/>
              <a:ext cx="7374376" cy="1182369"/>
            </a:xfrm>
            <a:prstGeom prst="rect">
              <a:avLst/>
            </a:prstGeom>
          </p:spPr>
        </p:pic>
        <p:sp>
          <p:nvSpPr>
            <p:cNvPr id="25602" name="Rectangle 2"/>
            <p:cNvSpPr>
              <a:spLocks noChangeArrowheads="1"/>
            </p:cNvSpPr>
            <p:nvPr/>
          </p:nvSpPr>
          <p:spPr bwMode="auto">
            <a:xfrm>
              <a:off x="3143672" y="404664"/>
              <a:ext cx="5856287" cy="720197"/>
            </a:xfrm>
            <a:prstGeom prst="rect">
              <a:avLst/>
            </a:prstGeom>
            <a:noFill/>
            <a:ln w="635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3600" dirty="0">
                  <a:latin typeface="Times New Roman" panose="02020603050405020304" pitchFamily="18" charset="0"/>
                </a:rPr>
                <a:t>可数名词复数形式的构成 </a:t>
              </a:r>
              <a:r>
                <a:rPr kumimoji="1" lang="en-US" altLang="zh-CN" sz="3600" dirty="0" smtClean="0">
                  <a:latin typeface="Times New Roman" panose="02020603050405020304" pitchFamily="18" charset="0"/>
                </a:rPr>
                <a:t>II</a:t>
              </a:r>
              <a:endParaRPr kumimoji="1" lang="en-US" altLang="zh-CN" sz="3600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37301" name="Group 85"/>
          <p:cNvGraphicFramePr>
            <a:graphicFrameLocks noGrp="1"/>
          </p:cNvGraphicFramePr>
          <p:nvPr/>
        </p:nvGraphicFramePr>
        <p:xfrm>
          <a:off x="661555" y="1621402"/>
          <a:ext cx="11017224" cy="4824411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610421"/>
                <a:gridCol w="2388008"/>
                <a:gridCol w="3100312"/>
                <a:gridCol w="2918483"/>
              </a:tblGrid>
              <a:tr h="782638"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名词特点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词尾加法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词尾读音方法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例词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solidFill>
                      <a:srgbClr val="FFC000"/>
                    </a:solidFill>
                  </a:tcPr>
                </a:tc>
              </a:tr>
              <a:tr h="1296987"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u="none" strike="noStrike" cap="none" normalizeH="0" baseline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altLang="zh-CN" sz="3200" b="1" u="none" strike="noStrike" cap="none" normalizeH="0" baseline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</a:tr>
              <a:tr h="1209674"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</a:tr>
              <a:tr h="1535112"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 fontAlgn="base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fontAlgn="base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fontAlgn="base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fontAlgn="base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92195" name="Text Box 35"/>
          <p:cNvSpPr txBox="1">
            <a:spLocks noChangeArrowheads="1"/>
          </p:cNvSpPr>
          <p:nvPr/>
        </p:nvSpPr>
        <p:spPr bwMode="auto">
          <a:xfrm>
            <a:off x="3349029" y="2488459"/>
            <a:ext cx="224300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dirty="0">
                <a:solidFill>
                  <a:srgbClr val="9900FF"/>
                </a:solidFill>
                <a:latin typeface="Times New Roman" panose="02020603050405020304" pitchFamily="18" charset="0"/>
              </a:rPr>
              <a:t>改</a:t>
            </a:r>
            <a:r>
              <a:rPr kumimoji="1" lang="en-US" altLang="zh-CN" dirty="0">
                <a:solidFill>
                  <a:srgbClr val="9900FF"/>
                </a:solidFill>
                <a:latin typeface="Times New Roman" panose="02020603050405020304" pitchFamily="18" charset="0"/>
              </a:rPr>
              <a:t>y</a:t>
            </a:r>
            <a:r>
              <a:rPr kumimoji="1" lang="zh-CN" altLang="en-US" dirty="0">
                <a:solidFill>
                  <a:srgbClr val="9900FF"/>
                </a:solidFill>
                <a:latin typeface="Times New Roman" panose="02020603050405020304" pitchFamily="18" charset="0"/>
              </a:rPr>
              <a:t>为</a:t>
            </a:r>
            <a:r>
              <a:rPr kumimoji="1" lang="en-US" altLang="zh-CN" dirty="0" err="1">
                <a:solidFill>
                  <a:srgbClr val="9900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dirty="0">
                <a:solidFill>
                  <a:srgbClr val="9900F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dirty="0">
                <a:solidFill>
                  <a:srgbClr val="9900FF"/>
                </a:solidFill>
                <a:latin typeface="Times New Roman" panose="02020603050405020304" pitchFamily="18" charset="0"/>
              </a:rPr>
              <a:t>再加</a:t>
            </a:r>
            <a:r>
              <a:rPr kumimoji="1"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-</a:t>
            </a:r>
            <a:r>
              <a:rPr kumimoji="1" lang="en-US" altLang="zh-CN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es</a:t>
            </a:r>
            <a:endParaRPr kumimoji="1" lang="en-US" altLang="zh-CN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6" name="Text Box 36"/>
          <p:cNvSpPr txBox="1">
            <a:spLocks noChangeArrowheads="1"/>
          </p:cNvSpPr>
          <p:nvPr/>
        </p:nvSpPr>
        <p:spPr bwMode="auto">
          <a:xfrm>
            <a:off x="5987605" y="2874094"/>
            <a:ext cx="1800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-</a:t>
            </a:r>
            <a:r>
              <a:rPr kumimoji="1"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ies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读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/</a:t>
            </a:r>
            <a:r>
              <a:rPr kumimoji="1"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z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/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92199" name="Text Box 39"/>
          <p:cNvSpPr txBox="1">
            <a:spLocks noChangeArrowheads="1"/>
          </p:cNvSpPr>
          <p:nvPr/>
        </p:nvSpPr>
        <p:spPr bwMode="auto">
          <a:xfrm>
            <a:off x="8956702" y="2532462"/>
            <a:ext cx="190341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famil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ies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0" name="Rectangle 40"/>
          <p:cNvSpPr>
            <a:spLocks noChangeArrowheads="1"/>
          </p:cNvSpPr>
          <p:nvPr/>
        </p:nvSpPr>
        <p:spPr bwMode="auto">
          <a:xfrm>
            <a:off x="8948373" y="3091223"/>
            <a:ext cx="23304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dictionar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ies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1" name="Rectangle 41"/>
          <p:cNvSpPr>
            <a:spLocks noChangeArrowheads="1"/>
          </p:cNvSpPr>
          <p:nvPr/>
        </p:nvSpPr>
        <p:spPr bwMode="auto">
          <a:xfrm>
            <a:off x="8565704" y="3871044"/>
            <a:ext cx="28725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rgbClr val="FF00FF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>
              <a:solidFill>
                <a:srgbClr val="CC0066"/>
              </a:solidFill>
              <a:latin typeface="Verdana" panose="020B0604030504040204" pitchFamily="34" charset="0"/>
            </a:endParaRPr>
          </a:p>
        </p:txBody>
      </p:sp>
      <p:sp>
        <p:nvSpPr>
          <p:cNvPr id="25635" name="Rectangle 42"/>
          <p:cNvSpPr>
            <a:spLocks noChangeArrowheads="1"/>
          </p:cNvSpPr>
          <p:nvPr/>
        </p:nvSpPr>
        <p:spPr bwMode="auto">
          <a:xfrm>
            <a:off x="784603" y="3731153"/>
            <a:ext cx="230505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以元音字母加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y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结尾的 </a:t>
            </a:r>
            <a:endParaRPr kumimoji="1" lang="zh-CN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3" name="Text Box 43"/>
          <p:cNvSpPr txBox="1">
            <a:spLocks noChangeArrowheads="1"/>
          </p:cNvSpPr>
          <p:nvPr/>
        </p:nvSpPr>
        <p:spPr bwMode="auto">
          <a:xfrm>
            <a:off x="3427824" y="3981712"/>
            <a:ext cx="10747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dirty="0">
                <a:solidFill>
                  <a:srgbClr val="9900FF"/>
                </a:solidFill>
                <a:latin typeface="Times New Roman" panose="02020603050405020304" pitchFamily="18" charset="0"/>
              </a:rPr>
              <a:t>加</a:t>
            </a:r>
            <a:r>
              <a:rPr kumimoji="1"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-s</a:t>
            </a:r>
            <a:endParaRPr kumimoji="1" lang="en-US" altLang="zh-CN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4" name="Text Box 44"/>
          <p:cNvSpPr txBox="1">
            <a:spLocks noChangeArrowheads="1"/>
          </p:cNvSpPr>
          <p:nvPr/>
        </p:nvSpPr>
        <p:spPr bwMode="auto">
          <a:xfrm>
            <a:off x="6078885" y="3999999"/>
            <a:ext cx="161766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-s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读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/z/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5" name="Text Box 45"/>
          <p:cNvSpPr txBox="1">
            <a:spLocks noChangeArrowheads="1"/>
          </p:cNvSpPr>
          <p:nvPr/>
        </p:nvSpPr>
        <p:spPr bwMode="auto">
          <a:xfrm>
            <a:off x="9089170" y="4055948"/>
            <a:ext cx="12969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boy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6" name="Text Box 46"/>
          <p:cNvSpPr txBox="1">
            <a:spLocks noChangeArrowheads="1"/>
          </p:cNvSpPr>
          <p:nvPr/>
        </p:nvSpPr>
        <p:spPr bwMode="auto">
          <a:xfrm>
            <a:off x="10097233" y="4055948"/>
            <a:ext cx="10080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key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40" name="Text Box 53"/>
          <p:cNvSpPr txBox="1">
            <a:spLocks noChangeArrowheads="1"/>
          </p:cNvSpPr>
          <p:nvPr/>
        </p:nvSpPr>
        <p:spPr bwMode="auto">
          <a:xfrm>
            <a:off x="892597" y="2488460"/>
            <a:ext cx="2251075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dirty="0">
                <a:solidFill>
                  <a:srgbClr val="FF3300"/>
                </a:solidFill>
                <a:latin typeface="Times New Roman" panose="02020603050405020304" pitchFamily="18" charset="0"/>
              </a:rPr>
              <a:t>以辅音字母加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y</a:t>
            </a:r>
            <a:r>
              <a:rPr kumimoji="1" lang="zh-CN" altLang="en-US" dirty="0">
                <a:solidFill>
                  <a:srgbClr val="FF3300"/>
                </a:solidFill>
                <a:latin typeface="Times New Roman" panose="02020603050405020304" pitchFamily="18" charset="0"/>
              </a:rPr>
              <a:t>结尾的</a:t>
            </a:r>
            <a:endParaRPr kumimoji="1" lang="zh-CN" altLang="en-US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41" name="Text Box 82"/>
          <p:cNvSpPr txBox="1">
            <a:spLocks noChangeArrowheads="1"/>
          </p:cNvSpPr>
          <p:nvPr/>
        </p:nvSpPr>
        <p:spPr bwMode="auto">
          <a:xfrm>
            <a:off x="753025" y="5247280"/>
            <a:ext cx="20161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ctr">
              <a:spcBef>
                <a:spcPct val="50000"/>
              </a:spcBef>
              <a:buFontTx/>
              <a:buNone/>
            </a:pPr>
            <a:r>
              <a:rPr lang="zh-CN" altLang="en-US" dirty="0" smtClean="0">
                <a:solidFill>
                  <a:srgbClr val="CC3300"/>
                </a:solidFill>
                <a:latin typeface="Times New Roman" panose="02020603050405020304" pitchFamily="18" charset="0"/>
              </a:rPr>
              <a:t>以</a:t>
            </a:r>
            <a:r>
              <a:rPr lang="en-US" altLang="zh-CN" dirty="0" smtClean="0">
                <a:solidFill>
                  <a:srgbClr val="CC3300"/>
                </a:solidFill>
                <a:latin typeface="Times New Roman" panose="02020603050405020304" pitchFamily="18" charset="0"/>
              </a:rPr>
              <a:t>“f</a:t>
            </a:r>
            <a:r>
              <a:rPr lang="zh-CN" altLang="en-US" dirty="0">
                <a:solidFill>
                  <a:srgbClr val="CC3300"/>
                </a:solidFill>
                <a:latin typeface="Times New Roman" panose="02020603050405020304" pitchFamily="18" charset="0"/>
              </a:rPr>
              <a:t>或</a:t>
            </a:r>
            <a:r>
              <a:rPr lang="en-US" altLang="zh-CN" dirty="0" err="1">
                <a:solidFill>
                  <a:srgbClr val="CC3300"/>
                </a:solidFill>
                <a:latin typeface="Times New Roman" panose="02020603050405020304" pitchFamily="18" charset="0"/>
              </a:rPr>
              <a:t>fe</a:t>
            </a:r>
            <a:r>
              <a:rPr lang="en-US" altLang="zh-CN" dirty="0">
                <a:solidFill>
                  <a:srgbClr val="CC3300"/>
                </a:solidFill>
                <a:latin typeface="Times New Roman" panose="02020603050405020304" pitchFamily="18" charset="0"/>
              </a:rPr>
              <a:t>”</a:t>
            </a:r>
            <a:r>
              <a:rPr lang="zh-CN" altLang="en-US" dirty="0">
                <a:solidFill>
                  <a:srgbClr val="CC3300"/>
                </a:solidFill>
                <a:latin typeface="Times New Roman" panose="02020603050405020304" pitchFamily="18" charset="0"/>
              </a:rPr>
              <a:t>结尾的</a:t>
            </a:r>
            <a:endParaRPr lang="zh-CN" altLang="en-US" dirty="0">
              <a:solidFill>
                <a:srgbClr val="CC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7299" name="Text Box 83"/>
          <p:cNvSpPr txBox="1">
            <a:spLocks noChangeArrowheads="1"/>
          </p:cNvSpPr>
          <p:nvPr/>
        </p:nvSpPr>
        <p:spPr bwMode="auto">
          <a:xfrm>
            <a:off x="3349029" y="5243291"/>
            <a:ext cx="217090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ctr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</a:rPr>
              <a:t>变</a:t>
            </a:r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</a:rPr>
              <a:t>f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</a:rPr>
              <a:t>或</a:t>
            </a:r>
            <a:r>
              <a:rPr lang="en-US" altLang="zh-CN" dirty="0" err="1">
                <a:solidFill>
                  <a:srgbClr val="9900FF"/>
                </a:solidFill>
                <a:latin typeface="Times New Roman" panose="02020603050405020304" pitchFamily="18" charset="0"/>
              </a:rPr>
              <a:t>fe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</a:rPr>
              <a:t>v,</a:t>
            </a:r>
            <a:r>
              <a:rPr lang="zh-CN" altLang="en-US" dirty="0">
                <a:solidFill>
                  <a:srgbClr val="9900FF"/>
                </a:solidFill>
                <a:latin typeface="Times New Roman" panose="02020603050405020304" pitchFamily="18" charset="0"/>
              </a:rPr>
              <a:t>再加</a:t>
            </a:r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dirty="0" err="1">
                <a:solidFill>
                  <a:srgbClr val="9900FF"/>
                </a:solidFill>
                <a:latin typeface="Times New Roman" panose="02020603050405020304" pitchFamily="18" charset="0"/>
              </a:rPr>
              <a:t>es</a:t>
            </a:r>
            <a:r>
              <a:rPr lang="en-US" altLang="zh-CN" dirty="0">
                <a:solidFill>
                  <a:srgbClr val="9900FF"/>
                </a:solidFill>
                <a:latin typeface="Times New Roman" panose="02020603050405020304" pitchFamily="18" charset="0"/>
              </a:rPr>
              <a:t>  </a:t>
            </a:r>
            <a:endParaRPr lang="en-US" altLang="zh-CN" dirty="0">
              <a:solidFill>
                <a:srgbClr val="99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 Box 44"/>
          <p:cNvSpPr txBox="1">
            <a:spLocks noChangeArrowheads="1"/>
          </p:cNvSpPr>
          <p:nvPr/>
        </p:nvSpPr>
        <p:spPr bwMode="auto">
          <a:xfrm>
            <a:off x="6051105" y="5444257"/>
            <a:ext cx="20161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-</a:t>
            </a:r>
            <a:r>
              <a:rPr kumimoji="1"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ves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读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/</a:t>
            </a:r>
            <a:r>
              <a:rPr kumimoji="1"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vz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/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45"/>
          <p:cNvSpPr txBox="1">
            <a:spLocks noChangeArrowheads="1"/>
          </p:cNvSpPr>
          <p:nvPr/>
        </p:nvSpPr>
        <p:spPr bwMode="auto">
          <a:xfrm>
            <a:off x="9103419" y="5391617"/>
            <a:ext cx="12969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kniv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es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5" grpId="0" autoUpdateAnimBg="0"/>
      <p:bldP spid="92196" grpId="0" autoUpdateAnimBg="0"/>
      <p:bldP spid="92199" grpId="0" autoUpdateAnimBg="0"/>
      <p:bldP spid="92200" grpId="0" autoUpdateAnimBg="0"/>
      <p:bldP spid="92201" grpId="0" autoUpdateAnimBg="0"/>
      <p:bldP spid="92203" grpId="0" autoUpdateAnimBg="0"/>
      <p:bldP spid="92204" grpId="0" autoUpdateAnimBg="0"/>
      <p:bldP spid="92205" grpId="0" autoUpdateAnimBg="0"/>
      <p:bldP spid="92206" grpId="0" autoUpdateAnimBg="0"/>
      <p:bldP spid="137299" grpId="0"/>
      <p:bldP spid="2" grpId="0" autoUpdateAnimBg="0"/>
      <p:bldP spid="3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335360" y="4967649"/>
            <a:ext cx="11593288" cy="1077218"/>
          </a:xfrm>
          <a:prstGeom prst="rect">
            <a:avLst/>
          </a:prstGeom>
          <a:noFill/>
          <a:ln w="38100" algn="ctr">
            <a:solidFill>
              <a:srgbClr val="00B0F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200" dirty="0"/>
              <a:t>不可数名词要表示确切的数量时，则用</a:t>
            </a:r>
            <a:r>
              <a:rPr lang="zh-CN" altLang="en-US" sz="3200" dirty="0">
                <a:solidFill>
                  <a:srgbClr val="FF0000"/>
                </a:solidFill>
              </a:rPr>
              <a:t>“</a:t>
            </a:r>
            <a:r>
              <a:rPr lang="zh-CN" altLang="en-US" sz="3200" dirty="0" smtClean="0">
                <a:solidFill>
                  <a:srgbClr val="FF0000"/>
                </a:solidFill>
              </a:rPr>
              <a:t>数词 </a:t>
            </a:r>
            <a:r>
              <a:rPr lang="en-US" altLang="zh-CN" sz="3200" dirty="0" smtClean="0">
                <a:solidFill>
                  <a:srgbClr val="FF0000"/>
                </a:solidFill>
              </a:rPr>
              <a:t>+ </a:t>
            </a:r>
            <a:r>
              <a:rPr lang="zh-CN" altLang="en-US" sz="3200" dirty="0" smtClean="0">
                <a:solidFill>
                  <a:srgbClr val="FF0000"/>
                </a:solidFill>
              </a:rPr>
              <a:t>表示</a:t>
            </a:r>
            <a:r>
              <a:rPr lang="zh-CN" altLang="en-US" sz="3200" dirty="0">
                <a:solidFill>
                  <a:srgbClr val="FF0000"/>
                </a:solidFill>
              </a:rPr>
              <a:t>量的名词</a:t>
            </a:r>
            <a:r>
              <a:rPr lang="en-US" altLang="zh-CN" sz="3200" dirty="0">
                <a:solidFill>
                  <a:srgbClr val="FF0000"/>
                </a:solidFill>
              </a:rPr>
              <a:t>(</a:t>
            </a:r>
            <a:r>
              <a:rPr lang="zh-CN" altLang="en-US" sz="3200" dirty="0">
                <a:solidFill>
                  <a:srgbClr val="FF0000"/>
                </a:solidFill>
              </a:rPr>
              <a:t>单</a:t>
            </a:r>
            <a:r>
              <a:rPr lang="en-US" altLang="zh-CN" sz="3200" dirty="0">
                <a:solidFill>
                  <a:srgbClr val="FF0000"/>
                </a:solidFill>
              </a:rPr>
              <a:t>/</a:t>
            </a:r>
            <a:r>
              <a:rPr lang="zh-CN" altLang="en-US" sz="3200" dirty="0">
                <a:solidFill>
                  <a:srgbClr val="FF0000"/>
                </a:solidFill>
              </a:rPr>
              <a:t>复数</a:t>
            </a:r>
            <a:r>
              <a:rPr lang="en-US" altLang="zh-CN" sz="3200" dirty="0" smtClean="0">
                <a:solidFill>
                  <a:srgbClr val="FF0000"/>
                </a:solidFill>
              </a:rPr>
              <a:t>) + </a:t>
            </a:r>
            <a:r>
              <a:rPr lang="en-US" altLang="zh-CN" sz="3200" dirty="0">
                <a:solidFill>
                  <a:srgbClr val="FF0000"/>
                </a:solidFill>
              </a:rPr>
              <a:t>of </a:t>
            </a:r>
            <a:r>
              <a:rPr lang="en-US" altLang="zh-CN" sz="3200" dirty="0" smtClean="0">
                <a:solidFill>
                  <a:srgbClr val="FF0000"/>
                </a:solidFill>
              </a:rPr>
              <a:t>+ </a:t>
            </a:r>
            <a:r>
              <a:rPr lang="zh-CN" altLang="en-US" sz="3200" dirty="0" smtClean="0">
                <a:solidFill>
                  <a:srgbClr val="FF0000"/>
                </a:solidFill>
              </a:rPr>
              <a:t>不可数</a:t>
            </a:r>
            <a:r>
              <a:rPr lang="zh-CN" altLang="en-US" sz="3200" dirty="0">
                <a:solidFill>
                  <a:srgbClr val="FF0000"/>
                </a:solidFill>
              </a:rPr>
              <a:t>名词”</a:t>
            </a:r>
            <a:r>
              <a:rPr lang="zh-CN" altLang="en-US" sz="3200" dirty="0"/>
              <a:t>结构，如：</a:t>
            </a:r>
            <a:r>
              <a:rPr lang="en-US" altLang="zh-CN" sz="3200" dirty="0"/>
              <a:t>three bottles of </a:t>
            </a:r>
            <a:r>
              <a:rPr lang="en-US" altLang="zh-CN" sz="3200" dirty="0">
                <a:solidFill>
                  <a:srgbClr val="CC00FF"/>
                </a:solidFill>
              </a:rPr>
              <a:t>yogurt</a:t>
            </a:r>
            <a:r>
              <a:rPr lang="zh-CN" altLang="en-US" sz="3200" dirty="0"/>
              <a:t> </a:t>
            </a:r>
            <a:endParaRPr lang="zh-CN" altLang="en-US" sz="3200" dirty="0"/>
          </a:p>
        </p:txBody>
      </p:sp>
      <p:sp>
        <p:nvSpPr>
          <p:cNvPr id="2" name="圆角矩形标注 1"/>
          <p:cNvSpPr/>
          <p:nvPr/>
        </p:nvSpPr>
        <p:spPr>
          <a:xfrm>
            <a:off x="9978894" y="6124099"/>
            <a:ext cx="1539800" cy="570672"/>
          </a:xfrm>
          <a:prstGeom prst="wedgeRoundRectCallout">
            <a:avLst>
              <a:gd name="adj1" fmla="val -3760"/>
              <a:gd name="adj2" fmla="val -6748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酸奶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74825" y="593327"/>
            <a:ext cx="4402138" cy="4560888"/>
          </a:xfrm>
        </p:spPr>
        <p:txBody>
          <a:bodyPr vert="horz" wrap="square" lIns="0" tIns="0" rIns="0" bIns="0" numCol="1" anchor="t" anchorCtr="0" compatLnSpc="1"/>
          <a:lstStyle/>
          <a:p>
            <a:pPr marL="0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a bottle of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a can/tin of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a spoon of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a cup/glass of</a:t>
            </a:r>
            <a:endParaRPr lang="en-US" alt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/>
        </p:nvSpPr>
        <p:spPr bwMode="auto">
          <a:xfrm>
            <a:off x="6588125" y="616148"/>
            <a:ext cx="2603500" cy="410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200"/>
              </a:lnSpc>
              <a:spcBef>
                <a:spcPct val="50000"/>
              </a:spcBef>
            </a:pPr>
            <a:r>
              <a:rPr lang="en-US" altLang="zh-CN" dirty="0">
                <a:cs typeface="Times New Roman" panose="02020603050405020304" pitchFamily="18" charset="0"/>
                <a:sym typeface="Arial" panose="020B0604020202020204" pitchFamily="34" charset="0"/>
              </a:rPr>
              <a:t>a bar of</a:t>
            </a:r>
            <a:endParaRPr lang="en-US" altLang="zh-CN" dirty="0"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spcBef>
                <a:spcPct val="50000"/>
              </a:spcBef>
            </a:pPr>
            <a:endParaRPr lang="en-US" altLang="zh-CN" dirty="0"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spcBef>
                <a:spcPct val="50000"/>
              </a:spcBef>
            </a:pPr>
            <a:r>
              <a:rPr lang="en-US" altLang="zh-CN" dirty="0">
                <a:cs typeface="Times New Roman" panose="02020603050405020304" pitchFamily="18" charset="0"/>
                <a:sym typeface="Arial" panose="020B0604020202020204" pitchFamily="34" charset="0"/>
              </a:rPr>
              <a:t>a loaf of</a:t>
            </a:r>
            <a:endParaRPr lang="en-US" altLang="zh-CN" dirty="0"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spcBef>
                <a:spcPct val="50000"/>
              </a:spcBef>
            </a:pPr>
            <a:endParaRPr lang="en-US" altLang="zh-CN" dirty="0"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spcBef>
                <a:spcPct val="50000"/>
              </a:spcBef>
            </a:pPr>
            <a:br>
              <a:rPr lang="en-US" altLang="zh-CN" sz="800" smtClean="0">
                <a:cs typeface="Times New Roman" panose="02020603050405020304" pitchFamily="18" charset="0"/>
                <a:sym typeface="Arial" panose="020B0604020202020204" pitchFamily="34" charset="0"/>
              </a:rPr>
            </a:br>
            <a:br>
              <a:rPr lang="en-US" altLang="zh-CN" sz="800" smtClean="0">
                <a:cs typeface="Times New Roman" panose="02020603050405020304" pitchFamily="18" charset="0"/>
                <a:sym typeface="Arial" panose="020B0604020202020204" pitchFamily="34" charset="0"/>
              </a:rPr>
            </a:br>
            <a:r>
              <a:rPr lang="en-US" altLang="zh-CN" smtClean="0">
                <a:cs typeface="Times New Roman" panose="02020603050405020304" pitchFamily="18" charset="0"/>
                <a:sym typeface="Arial" panose="020B0604020202020204" pitchFamily="34" charset="0"/>
              </a:rPr>
              <a:t>a </a:t>
            </a:r>
            <a:r>
              <a:rPr lang="en-US" altLang="zh-CN" dirty="0">
                <a:cs typeface="Times New Roman" panose="02020603050405020304" pitchFamily="18" charset="0"/>
                <a:sym typeface="Arial" panose="020B0604020202020204" pitchFamily="34" charset="0"/>
              </a:rPr>
              <a:t>bag of</a:t>
            </a:r>
            <a:endParaRPr lang="en-US" altLang="zh-CN" dirty="0"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spcBef>
                <a:spcPct val="50000"/>
              </a:spcBef>
            </a:pPr>
            <a:endParaRPr lang="en-US" altLang="zh-CN" dirty="0"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spcBef>
                <a:spcPct val="50000"/>
              </a:spcBef>
            </a:pPr>
            <a:r>
              <a:rPr lang="en-US" altLang="zh-CN" dirty="0" smtClean="0">
                <a:cs typeface="Times New Roman" panose="02020603050405020304" pitchFamily="18" charset="0"/>
                <a:sym typeface="Arial" panose="020B0604020202020204" pitchFamily="34" charset="0"/>
              </a:rPr>
              <a:t>a </a:t>
            </a:r>
            <a:r>
              <a:rPr lang="en-US" altLang="zh-CN" dirty="0">
                <a:cs typeface="Times New Roman" panose="02020603050405020304" pitchFamily="18" charset="0"/>
                <a:sym typeface="Arial" panose="020B0604020202020204" pitchFamily="34" charset="0"/>
              </a:rPr>
              <a:t>drop of</a:t>
            </a:r>
            <a:endParaRPr lang="en-US" altLang="en-US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2294" name="Picture 6" descr="getCAZK3RQ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1" b="19774"/>
          <a:stretch>
            <a:fillRect/>
          </a:stretch>
        </p:blipFill>
        <p:spPr bwMode="auto">
          <a:xfrm>
            <a:off x="4439816" y="1623392"/>
            <a:ext cx="134302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 descr="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39" y="3754012"/>
            <a:ext cx="1408112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9" b="6247"/>
          <a:stretch>
            <a:fillRect/>
          </a:stretch>
        </p:blipFill>
        <p:spPr bwMode="auto">
          <a:xfrm>
            <a:off x="5159896" y="3501808"/>
            <a:ext cx="993775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2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28"/>
          <a:stretch>
            <a:fillRect/>
          </a:stretch>
        </p:blipFill>
        <p:spPr bwMode="auto">
          <a:xfrm>
            <a:off x="8576568" y="2280840"/>
            <a:ext cx="1182688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2" name="Picture 14" descr="th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13158" b="10558"/>
          <a:stretch>
            <a:fillRect/>
          </a:stretch>
        </p:blipFill>
        <p:spPr bwMode="auto">
          <a:xfrm>
            <a:off x="8823587" y="3821962"/>
            <a:ext cx="651854" cy="85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7" name="Picture 19" descr="u=4214716410,3504830105&amp;fm=26&amp;gp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117078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9" name="Picture 21" descr="timg?image&amp;quality=80&amp;size=b9999_10000&amp;sec=1563278106402&amp;di=dd91b686dd0704d12ff0fec567e902d3&amp;imgtype=0&amp;src=http%3A%2F%2Fimg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2420540"/>
            <a:ext cx="1584325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5895" y="1400371"/>
            <a:ext cx="1601617" cy="9200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7016" y="295882"/>
            <a:ext cx="1165771" cy="961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8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83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Box 1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33705" y="45720"/>
            <a:ext cx="116014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Let’s make </a:t>
            </a:r>
            <a:r>
              <a:rPr lang="en-US" altLang="zh-CN" dirty="0">
                <a:solidFill>
                  <a:srgbClr val="FF6C0D"/>
                </a:solidFill>
              </a:rPr>
              <a:t>a fruit salad</a:t>
            </a:r>
            <a:r>
              <a:rPr lang="en-US" altLang="zh-CN" dirty="0">
                <a:solidFill>
                  <a:schemeClr val="tx1"/>
                </a:solidFill>
              </a:rPr>
              <a:t> and </a:t>
            </a:r>
            <a:r>
              <a:rPr lang="en-US" altLang="zh-CN" dirty="0">
                <a:solidFill>
                  <a:srgbClr val="FF6C0D"/>
                </a:solidFill>
              </a:rPr>
              <a:t>describe the proces</a:t>
            </a:r>
            <a:r>
              <a:rPr lang="en-US" altLang="zh-CN" sz="2400" dirty="0">
                <a:solidFill>
                  <a:srgbClr val="FF6C0D"/>
                </a:solidFill>
              </a:rPr>
              <a:t>(</a:t>
            </a:r>
            <a:r>
              <a:rPr lang="zh-CN" altLang="en-US" sz="2400" dirty="0">
                <a:solidFill>
                  <a:srgbClr val="FF6C0D"/>
                </a:solidFill>
              </a:rPr>
              <a:t>描述过程</a:t>
            </a:r>
            <a:r>
              <a:rPr lang="en-US" altLang="zh-CN" sz="2400" dirty="0">
                <a:solidFill>
                  <a:srgbClr val="FF6C0D"/>
                </a:solidFill>
              </a:rPr>
              <a:t>)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20539" name="Group 5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9380" y="548640"/>
          <a:ext cx="11858625" cy="1374775"/>
        </p:xfrm>
        <a:graphic>
          <a:graphicData uri="http://schemas.openxmlformats.org/drawingml/2006/table">
            <a:tbl>
              <a:tblPr/>
              <a:tblGrid>
                <a:gridCol w="2168525"/>
                <a:gridCol w="1364615"/>
                <a:gridCol w="1765300"/>
                <a:gridCol w="1211580"/>
                <a:gridCol w="1189990"/>
                <a:gridCol w="1386205"/>
                <a:gridCol w="1386205"/>
                <a:gridCol w="1386205"/>
              </a:tblGrid>
              <a:tr h="812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ingredient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原料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apple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watermelon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banana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orange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yogurt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honey 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salad sauce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5518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amount 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数量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99515" y="1917700"/>
            <a:ext cx="9445625" cy="50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First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wash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peel</a:t>
            </a:r>
            <a:r>
              <a:rPr lang="en-US" altLang="zh-CN" dirty="0">
                <a:solidFill>
                  <a:schemeClr val="tx1"/>
                </a:solidFill>
              </a:rPr>
              <a:t> ______________. 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Then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cut up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Then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put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in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ym typeface="+mn-ea"/>
              </a:rPr>
              <a:t>.</a:t>
            </a:r>
            <a:endParaRPr lang="en-US" altLang="zh-CN" dirty="0">
              <a:sym typeface="+mn-ea"/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Next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pour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into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ym typeface="+mn-ea"/>
              </a:rPr>
              <a:t>______________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</a:pPr>
            <a:r>
              <a:rPr lang="en-US" altLang="zh-CN" dirty="0">
                <a:solidFill>
                  <a:srgbClr val="FF0000"/>
                </a:solidFill>
              </a:rPr>
              <a:t>Finally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rgbClr val="0000FF"/>
                </a:solidFill>
              </a:rPr>
              <a:t>mix </a:t>
            </a:r>
            <a:r>
              <a:rPr lang="en-US" altLang="zh-CN" dirty="0">
                <a:sym typeface="+mn-ea"/>
              </a:rPr>
              <a:t>______________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and</a:t>
            </a:r>
            <a:r>
              <a:rPr lang="en-US" altLang="zh-CN" dirty="0">
                <a:sym typeface="+mn-ea"/>
              </a:rPr>
              <a:t> ______________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ct val="50000"/>
              </a:spcBef>
              <a:buFont typeface="+mj-ea"/>
              <a:buNone/>
            </a:pPr>
            <a:r>
              <a:rPr lang="en-US" altLang="zh-CN" dirty="0">
                <a:solidFill>
                  <a:schemeClr val="tx1"/>
                </a:solidFill>
              </a:rPr>
              <a:t>     I’m finished.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heel spokes="4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1703389" y="332656"/>
            <a:ext cx="9937104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at the picture and think about the rule.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2">
            <a:lum bright="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180802"/>
            <a:ext cx="8496944" cy="489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407368" y="3627962"/>
            <a:ext cx="11233125" cy="3046988"/>
          </a:xfrm>
          <a:prstGeom prst="rect">
            <a:avLst/>
          </a:prstGeom>
          <a:solidFill>
            <a:schemeClr val="bg1"/>
          </a:solidFill>
          <a:ln w="31750" algn="ctr">
            <a:solidFill>
              <a:srgbClr val="FFC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</a:rPr>
              <a:t>*</a:t>
            </a:r>
            <a:r>
              <a:rPr lang="zh-CN" altLang="en-US" sz="3200" dirty="0"/>
              <a:t>对</a:t>
            </a:r>
            <a:r>
              <a:rPr lang="zh-CN" altLang="en-US" sz="3200" dirty="0">
                <a:solidFill>
                  <a:srgbClr val="FF0000"/>
                </a:solidFill>
              </a:rPr>
              <a:t>可数名词</a:t>
            </a:r>
            <a:r>
              <a:rPr lang="zh-CN" altLang="en-US" sz="3200" dirty="0"/>
              <a:t>数量提问，疑问词要用 </a:t>
            </a:r>
            <a:r>
              <a:rPr lang="en-US" altLang="zh-CN" sz="3200" dirty="0">
                <a:solidFill>
                  <a:srgbClr val="FF0000"/>
                </a:solidFill>
              </a:rPr>
              <a:t>how many</a:t>
            </a:r>
            <a:r>
              <a:rPr lang="zh-CN" altLang="en-US" sz="3200" dirty="0"/>
              <a:t>。</a:t>
            </a:r>
            <a:endParaRPr lang="zh-CN" altLang="en-US" sz="3200" dirty="0"/>
          </a:p>
          <a:p>
            <a:r>
              <a:rPr lang="zh-CN" altLang="en-US" sz="3200" dirty="0">
                <a:solidFill>
                  <a:srgbClr val="0000FF"/>
                </a:solidFill>
              </a:rPr>
              <a:t>*</a:t>
            </a:r>
            <a:r>
              <a:rPr lang="zh-CN" altLang="en-US" sz="3200" dirty="0"/>
              <a:t>对</a:t>
            </a:r>
            <a:r>
              <a:rPr lang="zh-CN" altLang="en-US" sz="3200" dirty="0">
                <a:solidFill>
                  <a:srgbClr val="FF0000"/>
                </a:solidFill>
              </a:rPr>
              <a:t>不可数名词</a:t>
            </a:r>
            <a:r>
              <a:rPr lang="zh-CN" altLang="en-US" sz="3200" dirty="0"/>
              <a:t>数量提问，要视具体情况而定：</a:t>
            </a:r>
            <a:endParaRPr lang="zh-CN" altLang="en-US" sz="3200" dirty="0"/>
          </a:p>
          <a:p>
            <a:pPr marL="631825" indent="-631825"/>
            <a:r>
              <a:rPr lang="en-US" altLang="zh-CN" sz="3200" dirty="0" smtClean="0"/>
              <a:t>  1</a:t>
            </a:r>
            <a:r>
              <a:rPr lang="en-US" altLang="zh-CN" sz="3200" dirty="0"/>
              <a:t>)</a:t>
            </a:r>
            <a:r>
              <a:rPr lang="zh-CN" altLang="en-US" sz="3200" dirty="0"/>
              <a:t>若对</a:t>
            </a:r>
            <a:r>
              <a:rPr lang="zh-CN" altLang="en-US" sz="3200" dirty="0">
                <a:solidFill>
                  <a:srgbClr val="FF0000"/>
                </a:solidFill>
              </a:rPr>
              <a:t>不可数</a:t>
            </a:r>
            <a:r>
              <a:rPr lang="zh-CN" altLang="en-US" sz="3200" dirty="0" smtClean="0">
                <a:solidFill>
                  <a:srgbClr val="FF0000"/>
                </a:solidFill>
              </a:rPr>
              <a:t>名词</a:t>
            </a:r>
            <a:r>
              <a:rPr lang="zh-CN" altLang="en-US" sz="3200" dirty="0" smtClean="0"/>
              <a:t>提问</a:t>
            </a:r>
            <a:r>
              <a:rPr lang="zh-CN" altLang="en-US" sz="3200" dirty="0"/>
              <a:t>， 疑问词用</a:t>
            </a:r>
            <a:r>
              <a:rPr lang="en-US" altLang="zh-CN" sz="3200" dirty="0">
                <a:solidFill>
                  <a:srgbClr val="FF0000"/>
                </a:solidFill>
              </a:rPr>
              <a:t>how much</a:t>
            </a:r>
            <a:r>
              <a:rPr lang="zh-CN" altLang="en-US" sz="3200" dirty="0" smtClean="0"/>
              <a:t>；如：</a:t>
            </a:r>
            <a:r>
              <a:rPr lang="en-US" altLang="zh-CN" sz="3200" dirty="0" smtClean="0"/>
              <a:t>How much milk …?</a:t>
            </a:r>
            <a:endParaRPr lang="zh-CN" altLang="en-US" sz="3200" dirty="0"/>
          </a:p>
          <a:p>
            <a:pPr marL="631825" indent="-631825"/>
            <a:r>
              <a:rPr lang="en-US" altLang="zh-CN" sz="3200" dirty="0" smtClean="0"/>
              <a:t>  2</a:t>
            </a:r>
            <a:r>
              <a:rPr lang="en-US" altLang="zh-CN" sz="3200" dirty="0"/>
              <a:t>)</a:t>
            </a:r>
            <a:r>
              <a:rPr lang="zh-CN" altLang="en-US" sz="3200" dirty="0"/>
              <a:t>若对修饰不可数名词的量词的</a:t>
            </a:r>
            <a:r>
              <a:rPr lang="zh-CN" altLang="en-US" sz="3200" dirty="0" smtClean="0">
                <a:solidFill>
                  <a:srgbClr val="FF0000"/>
                </a:solidFill>
              </a:rPr>
              <a:t>数量</a:t>
            </a:r>
            <a:r>
              <a:rPr lang="zh-CN" altLang="en-US" sz="3200" dirty="0" smtClean="0"/>
              <a:t>进行</a:t>
            </a:r>
            <a:r>
              <a:rPr lang="zh-CN" altLang="en-US" sz="3200" dirty="0"/>
              <a:t>提问， 疑问词用</a:t>
            </a:r>
            <a:r>
              <a:rPr lang="en-US" altLang="zh-CN" sz="3200" dirty="0">
                <a:solidFill>
                  <a:srgbClr val="FF0000"/>
                </a:solidFill>
              </a:rPr>
              <a:t>how many</a:t>
            </a:r>
            <a:r>
              <a:rPr lang="zh-CN" altLang="en-US" sz="3200" dirty="0" smtClean="0"/>
              <a:t>。如：</a:t>
            </a:r>
            <a:r>
              <a:rPr lang="en-US" altLang="zh-CN" sz="3200" dirty="0" smtClean="0"/>
              <a:t>How many cups of tea …?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1603522" y="415969"/>
            <a:ext cx="7272337" cy="59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and complete the chart. 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483" name="Group 51"/>
          <p:cNvGraphicFramePr>
            <a:graphicFrameLocks noGrp="1"/>
          </p:cNvGraphicFramePr>
          <p:nvPr/>
        </p:nvGraphicFramePr>
        <p:xfrm>
          <a:off x="942208" y="4597060"/>
          <a:ext cx="10842423" cy="1679500"/>
        </p:xfrm>
        <a:graphic>
          <a:graphicData uri="http://schemas.openxmlformats.org/drawingml/2006/table">
            <a:tbl>
              <a:tblPr/>
              <a:tblGrid>
                <a:gridCol w="2201464"/>
                <a:gridCol w="8640959"/>
              </a:tblGrid>
              <a:tr h="8154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many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bananas,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8640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much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yogurt,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758633" y="5585755"/>
            <a:ext cx="19097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honey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608167" y="4750394"/>
            <a:ext cx="1727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apples,</a:t>
            </a:r>
            <a:r>
              <a:rPr lang="en-US" altLang="zh-CN" dirty="0"/>
              <a:t>     </a:t>
            </a:r>
            <a:endParaRPr lang="en-US" altLang="zh-CN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5046665" y="4741683"/>
            <a:ext cx="28813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watermelons,</a:t>
            </a:r>
            <a:endParaRPr lang="en-US" altLang="zh-CN" dirty="0"/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8904312" y="4741683"/>
            <a:ext cx="15851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oranges</a:t>
            </a:r>
            <a:endParaRPr lang="en-US" altLang="zh-CN" dirty="0"/>
          </a:p>
        </p:txBody>
      </p:sp>
      <p:sp>
        <p:nvSpPr>
          <p:cNvPr id="12" name="圆角矩形标注 11"/>
          <p:cNvSpPr/>
          <p:nvPr/>
        </p:nvSpPr>
        <p:spPr>
          <a:xfrm>
            <a:off x="5183548" y="6231628"/>
            <a:ext cx="1484847" cy="555625"/>
          </a:xfrm>
          <a:prstGeom prst="wedgeRoundRectCallout">
            <a:avLst>
              <a:gd name="adj1" fmla="val -31017"/>
              <a:gd name="adj2" fmla="val -74644"/>
              <a:gd name="adj3" fmla="val 16667"/>
            </a:avLst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蜂蜜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93378"/>
            <a:ext cx="1042642" cy="1042642"/>
          </a:xfrm>
          <a:prstGeom prst="rect">
            <a:avLst/>
          </a:prstGeom>
        </p:spPr>
      </p:pic>
      <p:pic>
        <p:nvPicPr>
          <p:cNvPr id="3" name="Section A 2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91" y="442000"/>
            <a:ext cx="1171041" cy="894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299" y="1198548"/>
            <a:ext cx="5479256" cy="3195073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>
          <a:xfrm>
            <a:off x="5447927" y="4080028"/>
            <a:ext cx="1512168" cy="555625"/>
          </a:xfrm>
          <a:prstGeom prst="wedgeRoundRectCallout">
            <a:avLst>
              <a:gd name="adj1" fmla="val -10849"/>
              <a:gd name="adj2" fmla="val 70336"/>
              <a:gd name="adj3" fmla="val 16667"/>
            </a:avLst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西瓜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6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9" grpId="0"/>
      <p:bldP spid="7" grpId="0"/>
      <p:bldP spid="11" grpId="0"/>
      <p:bldP spid="12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6" name="Text Box 5"/>
          <p:cNvSpPr txBox="1">
            <a:spLocks noChangeArrowheads="1"/>
          </p:cNvSpPr>
          <p:nvPr/>
        </p:nvSpPr>
        <p:spPr bwMode="auto">
          <a:xfrm>
            <a:off x="1415480" y="867423"/>
            <a:ext cx="9255546" cy="121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again. Write the ingredients under the correct amount in the chart.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539" name="Group 5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871136" y="3017879"/>
          <a:ext cx="10657205" cy="2169899"/>
        </p:xfrm>
        <a:graphic>
          <a:graphicData uri="http://schemas.openxmlformats.org/drawingml/2006/table">
            <a:tbl>
              <a:tblPr/>
              <a:tblGrid>
                <a:gridCol w="2560320"/>
                <a:gridCol w="1656184"/>
                <a:gridCol w="1944216"/>
                <a:gridCol w="2088232"/>
                <a:gridCol w="2407982"/>
              </a:tblGrid>
              <a:tr h="7048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one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two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three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one cup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two spoons</a:t>
                      </a:r>
                      <a:endParaRPr kumimoji="0" lang="en-US" altLang="zh-CN" sz="3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14650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532" name="Text Box 52"/>
          <p:cNvSpPr txBox="1">
            <a:spLocks noChangeArrowheads="1"/>
          </p:cNvSpPr>
          <p:nvPr/>
        </p:nvSpPr>
        <p:spPr bwMode="auto">
          <a:xfrm>
            <a:off x="5225173" y="4244251"/>
            <a:ext cx="19446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bananas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3" name="Text Box 53"/>
          <p:cNvSpPr txBox="1">
            <a:spLocks noChangeArrowheads="1"/>
          </p:cNvSpPr>
          <p:nvPr/>
        </p:nvSpPr>
        <p:spPr bwMode="auto">
          <a:xfrm>
            <a:off x="927669" y="3943760"/>
            <a:ext cx="2413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watermelon,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4" name="Text Box 54"/>
          <p:cNvSpPr txBox="1">
            <a:spLocks noChangeArrowheads="1"/>
          </p:cNvSpPr>
          <p:nvPr/>
        </p:nvSpPr>
        <p:spPr bwMode="auto">
          <a:xfrm>
            <a:off x="9349871" y="4218126"/>
            <a:ext cx="14763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honey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5" name="Text Box 55"/>
          <p:cNvSpPr txBox="1">
            <a:spLocks noChangeArrowheads="1"/>
          </p:cNvSpPr>
          <p:nvPr/>
        </p:nvSpPr>
        <p:spPr bwMode="auto">
          <a:xfrm>
            <a:off x="3603858" y="4218125"/>
            <a:ext cx="15113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apples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6" name="Text Box 56"/>
          <p:cNvSpPr txBox="1">
            <a:spLocks noChangeArrowheads="1"/>
          </p:cNvSpPr>
          <p:nvPr/>
        </p:nvSpPr>
        <p:spPr bwMode="auto">
          <a:xfrm>
            <a:off x="7392764" y="4236146"/>
            <a:ext cx="15113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yogurt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37" name="Text Box 57"/>
          <p:cNvSpPr txBox="1">
            <a:spLocks noChangeArrowheads="1"/>
          </p:cNvSpPr>
          <p:nvPr/>
        </p:nvSpPr>
        <p:spPr bwMode="auto">
          <a:xfrm>
            <a:off x="1395983" y="4585110"/>
            <a:ext cx="19446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orange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43" y="867423"/>
            <a:ext cx="1083386" cy="1083386"/>
          </a:xfrm>
          <a:prstGeom prst="rect">
            <a:avLst/>
          </a:prstGeom>
        </p:spPr>
      </p:pic>
      <p:pic>
        <p:nvPicPr>
          <p:cNvPr id="4" name="Section A 2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32" y="1502018"/>
            <a:ext cx="1007715" cy="76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0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60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0532" grpId="0"/>
      <p:bldP spid="20533" grpId="0"/>
      <p:bldP spid="20534" grpId="0"/>
      <p:bldP spid="20535" grpId="0"/>
      <p:bldP spid="20536" grpId="0"/>
      <p:bldP spid="205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6" name="Text Box 5"/>
          <p:cNvSpPr txBox="1">
            <a:spLocks noChangeArrowheads="1"/>
          </p:cNvSpPr>
          <p:nvPr/>
        </p:nvSpPr>
        <p:spPr bwMode="auto">
          <a:xfrm>
            <a:off x="767408" y="764704"/>
            <a:ext cx="11068992" cy="54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92175" indent="-892175" eaLnBrk="0" hangingPunct="0"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57630" indent="-285750" eaLnBrk="0" hangingPunct="0"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65300" indent="-228600" eaLnBrk="0" hangingPunct="0"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173605" indent="-228600" eaLnBrk="0" hangingPunct="0"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81275" indent="-228600" eaLnBrk="0" hangingPunct="0"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03847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9567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95287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41007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372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Complete the conversation.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G1: Let’s make </a:t>
            </a:r>
            <a:r>
              <a:rPr lang="en-US" altLang="zh-CN" dirty="0" smtClean="0"/>
              <a:t>___________.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G2: OK. Do you have </a:t>
            </a:r>
            <a:r>
              <a:rPr lang="en-US" altLang="zh-CN" dirty="0" smtClean="0"/>
              <a:t>_________?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G1: Yes, I do. </a:t>
            </a:r>
            <a:r>
              <a:rPr lang="en-US" altLang="zh-CN" dirty="0" smtClean="0"/>
              <a:t>___________ </a:t>
            </a:r>
            <a:r>
              <a:rPr lang="en-US" altLang="zh-CN" dirty="0"/>
              <a:t>bananas do we need?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G2: We need three bananas.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G1: That sounds about right. </a:t>
            </a:r>
            <a:r>
              <a:rPr lang="en-US" altLang="zh-CN" dirty="0" smtClean="0"/>
              <a:t>What else?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G2: </a:t>
            </a:r>
            <a:r>
              <a:rPr lang="en-US" altLang="zh-CN" dirty="0" smtClean="0"/>
              <a:t>____________.</a:t>
            </a:r>
            <a:endParaRPr lang="en-US" altLang="zh-CN" dirty="0" smtClean="0"/>
          </a:p>
          <a:p>
            <a:pPr marL="805180" indent="-805180">
              <a:lnSpc>
                <a:spcPct val="120000"/>
              </a:lnSpc>
            </a:pPr>
            <a:r>
              <a:rPr lang="en-US" altLang="zh-CN" dirty="0"/>
              <a:t>G1: __________ watermelons?</a:t>
            </a:r>
            <a:endParaRPr lang="en-US" altLang="zh-CN" dirty="0"/>
          </a:p>
          <a:p>
            <a:pPr marL="805180" indent="-805180">
              <a:lnSpc>
                <a:spcPct val="120000"/>
              </a:lnSpc>
            </a:pPr>
            <a:r>
              <a:rPr lang="en-US" altLang="zh-CN" dirty="0"/>
              <a:t>G2: Oh, only one small watermelon. And we need some honey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71709" name="Rectangle 29"/>
          <p:cNvSpPr>
            <a:spLocks noChangeArrowheads="1"/>
          </p:cNvSpPr>
          <p:nvPr/>
        </p:nvSpPr>
        <p:spPr bwMode="auto">
          <a:xfrm>
            <a:off x="3656582" y="1382217"/>
            <a:ext cx="199605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fruit salad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1710" name="Rectangle 30"/>
          <p:cNvSpPr>
            <a:spLocks noChangeArrowheads="1"/>
          </p:cNvSpPr>
          <p:nvPr/>
        </p:nvSpPr>
        <p:spPr bwMode="auto">
          <a:xfrm>
            <a:off x="4654611" y="1999730"/>
            <a:ext cx="16433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bananas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1711" name="Rectangle 31"/>
          <p:cNvSpPr>
            <a:spLocks noChangeArrowheads="1"/>
          </p:cNvSpPr>
          <p:nvPr/>
        </p:nvSpPr>
        <p:spPr bwMode="auto">
          <a:xfrm>
            <a:off x="3267448" y="2526772"/>
            <a:ext cx="20874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many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1713" name="Rectangle 33"/>
          <p:cNvSpPr>
            <a:spLocks noChangeArrowheads="1"/>
          </p:cNvSpPr>
          <p:nvPr/>
        </p:nvSpPr>
        <p:spPr bwMode="auto">
          <a:xfrm>
            <a:off x="1611264" y="4288840"/>
            <a:ext cx="23501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Watermelon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Section A 2b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68" y="562048"/>
            <a:ext cx="1074307" cy="820169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47683" y="4881528"/>
            <a:ext cx="20874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many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numSld="999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709" grpId="0"/>
      <p:bldP spid="71710" grpId="0"/>
      <p:bldP spid="71711" grpId="0"/>
      <p:bldP spid="71713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88640"/>
            <a:ext cx="11089232" cy="6436793"/>
          </a:xfrm>
        </p:spPr>
        <p:txBody>
          <a:bodyPr/>
          <a:lstStyle/>
          <a:p>
            <a:pPr marL="805180" indent="-80518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G1</a:t>
            </a:r>
            <a:r>
              <a:rPr lang="en-US" altLang="zh-CN" b="1" dirty="0">
                <a:latin typeface="Times New Roman" panose="02020603050405020304" pitchFamily="18" charset="0"/>
              </a:rPr>
              <a:t>: __________ honey do we need?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05180" indent="-80518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err="1">
                <a:latin typeface="Times New Roman" panose="02020603050405020304" pitchFamily="18" charset="0"/>
              </a:rPr>
              <a:t>G2</a:t>
            </a:r>
            <a:r>
              <a:rPr lang="en-US" altLang="zh-CN" b="1" dirty="0">
                <a:latin typeface="Times New Roman" panose="02020603050405020304" pitchFamily="18" charset="0"/>
              </a:rPr>
              <a:t>: Let’s see. Two _______.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05180" indent="-80518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err="1">
                <a:latin typeface="Times New Roman" panose="02020603050405020304" pitchFamily="18" charset="0"/>
              </a:rPr>
              <a:t>G1</a:t>
            </a:r>
            <a:r>
              <a:rPr lang="en-US" altLang="zh-CN" b="1" dirty="0">
                <a:latin typeface="Times New Roman" panose="02020603050405020304" pitchFamily="18" charset="0"/>
              </a:rPr>
              <a:t>: Right. What else?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05180" indent="-80518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err="1">
                <a:latin typeface="Times New Roman" panose="02020603050405020304" pitchFamily="18" charset="0"/>
              </a:rPr>
              <a:t>G2</a:t>
            </a:r>
            <a:r>
              <a:rPr lang="en-US" altLang="zh-CN" b="1" dirty="0">
                <a:latin typeface="Times New Roman" panose="02020603050405020304" pitchFamily="18" charset="0"/>
              </a:rPr>
              <a:t>: ________.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05180" indent="-80518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G1: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 </a:t>
            </a:r>
            <a:r>
              <a:rPr lang="en-US" altLang="zh-CN" b="1" dirty="0">
                <a:latin typeface="Times New Roman" panose="02020603050405020304" pitchFamily="18" charset="0"/>
              </a:rPr>
              <a:t>apples do we need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892175" indent="-8921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G2: Two should be enough. And ________.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92175" indent="-8921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G1: __________ yogurt do we need?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92175" indent="-8921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G2: _________. Now what else do we need? Oh, do you have any oranges?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92175" indent="-8921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G1: I think so. ___________ oranges do we need?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892175" indent="-8921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G2: Only one. This is going to taste great</a:t>
            </a:r>
            <a:r>
              <a:rPr lang="en-US" altLang="zh-CN" b="1" dirty="0" smtClean="0">
                <a:latin typeface="Times New Roman" panose="02020603050405020304" pitchFamily="18" charset="0"/>
              </a:rPr>
              <a:t>!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1320390" y="260648"/>
            <a:ext cx="20874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much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4007768" y="844287"/>
            <a:ext cx="13708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spoons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1486694" y="1960597"/>
            <a:ext cx="13933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Apples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1486694" y="2545372"/>
            <a:ext cx="23050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many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28048" y="3130147"/>
            <a:ext cx="13468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yogurt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479541" y="3723843"/>
            <a:ext cx="20874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much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789103" y="4299907"/>
            <a:ext cx="11991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 cup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407821" y="5486879"/>
            <a:ext cx="20874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many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/>
      <p:bldP spid="72711" grpId="0"/>
      <p:bldP spid="72712" grpId="0"/>
      <p:bldP spid="72713" grpId="0"/>
      <p:bldP spid="8" grpId="0"/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1395911" y="1058437"/>
            <a:ext cx="9907203" cy="113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Ask and answer questions about how to make fruit salad.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1518" name="Picture 14" descr="Pair wor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260648"/>
            <a:ext cx="3096344" cy="83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092852"/>
            <a:ext cx="923566" cy="9235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1700808"/>
            <a:ext cx="6920733" cy="4821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AutoShape 6"/>
          <p:cNvSpPr>
            <a:spLocks noChangeArrowheads="1"/>
          </p:cNvSpPr>
          <p:nvPr/>
        </p:nvSpPr>
        <p:spPr bwMode="auto">
          <a:xfrm>
            <a:off x="407369" y="1557486"/>
            <a:ext cx="6336704" cy="489585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28575">
            <a:solidFill>
              <a:srgbClr val="FF9900"/>
            </a:solidFill>
            <a:rou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695400" y="511700"/>
            <a:ext cx="10513168" cy="65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U</a:t>
            </a: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</a:rPr>
              <a:t>se the questions to talk about your eating habits.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479599" y="1812118"/>
            <a:ext cx="6264473" cy="4386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Which of the following do 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we need every day?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Foods             </a:t>
            </a:r>
            <a:r>
              <a:rPr lang="en-US" altLang="zh-CN" sz="3200" dirty="0" smtClean="0">
                <a:solidFill>
                  <a:srgbClr val="FF0000"/>
                </a:solidFill>
              </a:rPr>
              <a:t>Drinks          Fruits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/>
              <a:t>rice                   </a:t>
            </a:r>
            <a:r>
              <a:rPr lang="en-US" altLang="zh-CN" sz="3200" dirty="0" smtClean="0"/>
              <a:t>tea               apples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bread               </a:t>
            </a:r>
            <a:r>
              <a:rPr lang="en-US" altLang="zh-CN" sz="3200" dirty="0" smtClean="0"/>
              <a:t>coffee           oranges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 smtClean="0"/>
              <a:t>hamburgers    milk             …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tomatoes          </a:t>
            </a:r>
            <a:r>
              <a:rPr lang="en-US" altLang="zh-CN" sz="3200" dirty="0" smtClean="0"/>
              <a:t>…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…                               </a:t>
            </a:r>
            <a:endParaRPr lang="en-US" altLang="zh-CN" sz="32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312024" y="1305110"/>
            <a:ext cx="5715000" cy="5400600"/>
            <a:chOff x="6477000" y="1196752"/>
            <a:chExt cx="5715000" cy="54006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1196752"/>
              <a:ext cx="5715000" cy="5400600"/>
            </a:xfrm>
            <a:prstGeom prst="rect">
              <a:avLst/>
            </a:prstGeom>
          </p:spPr>
        </p:pic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6909048" y="1651384"/>
              <a:ext cx="4968330" cy="4819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274955" indent="-274955">
                <a:lnSpc>
                  <a:spcPct val="120000"/>
                </a:lnSpc>
                <a:buBlip>
                  <a:blip r:embed="rId3"/>
                </a:buBlip>
              </a:pPr>
              <a:r>
                <a:rPr lang="en-US" altLang="zh-CN" sz="3200" dirty="0"/>
                <a:t>What food do you need every </a:t>
              </a:r>
              <a:r>
                <a:rPr lang="en-US" altLang="zh-CN" sz="3200" dirty="0" smtClean="0"/>
                <a:t>day?</a:t>
              </a:r>
              <a:endParaRPr lang="en-US" altLang="zh-CN" sz="3200" dirty="0" smtClean="0"/>
            </a:p>
            <a:p>
              <a:pPr marL="274955" indent="-274955">
                <a:lnSpc>
                  <a:spcPct val="120000"/>
                </a:lnSpc>
                <a:buBlip>
                  <a:blip r:embed="rId3"/>
                </a:buBlip>
              </a:pPr>
              <a:r>
                <a:rPr lang="en-US" altLang="zh-CN" sz="3200" dirty="0" smtClean="0"/>
                <a:t>How </a:t>
              </a:r>
              <a:r>
                <a:rPr lang="en-US" altLang="zh-CN" sz="3200" dirty="0"/>
                <a:t>many/much do you </a:t>
              </a:r>
              <a:r>
                <a:rPr lang="en-US" altLang="zh-CN" sz="3200" dirty="0" smtClean="0"/>
                <a:t>need?</a:t>
              </a:r>
              <a:endParaRPr lang="en-US" altLang="zh-CN" sz="3200" dirty="0" smtClean="0"/>
            </a:p>
            <a:p>
              <a:pPr marL="274955" indent="-274955">
                <a:lnSpc>
                  <a:spcPct val="120000"/>
                </a:lnSpc>
                <a:buBlip>
                  <a:blip r:embed="rId3"/>
                </a:buBlip>
              </a:pPr>
              <a:r>
                <a:rPr lang="en-US" altLang="zh-CN" sz="3200" dirty="0" smtClean="0"/>
                <a:t>What </a:t>
              </a:r>
              <a:r>
                <a:rPr lang="en-US" altLang="zh-CN" sz="3200" dirty="0"/>
                <a:t>fruit do you need every </a:t>
              </a:r>
              <a:r>
                <a:rPr lang="en-US" altLang="zh-CN" sz="3200" dirty="0" smtClean="0"/>
                <a:t>day?</a:t>
              </a:r>
              <a:endParaRPr lang="en-US" altLang="zh-CN" sz="3200" dirty="0" smtClean="0"/>
            </a:p>
            <a:p>
              <a:pPr marL="274955" indent="-274955">
                <a:lnSpc>
                  <a:spcPct val="120000"/>
                </a:lnSpc>
                <a:buBlip>
                  <a:blip r:embed="rId3"/>
                </a:buBlip>
              </a:pPr>
              <a:r>
                <a:rPr lang="en-US" altLang="zh-CN" sz="3200" dirty="0" smtClean="0"/>
                <a:t>How </a:t>
              </a:r>
              <a:r>
                <a:rPr lang="en-US" altLang="zh-CN" sz="3200" dirty="0"/>
                <a:t>many do you need</a:t>
              </a:r>
              <a:r>
                <a:rPr lang="en-US" altLang="zh-CN" sz="3200" dirty="0" smtClean="0"/>
                <a:t>?</a:t>
              </a:r>
              <a:endParaRPr lang="en-US" altLang="zh-CN" sz="3200" dirty="0" smtClean="0"/>
            </a:p>
            <a:p>
              <a:pPr marL="274955" indent="-274955">
                <a:lnSpc>
                  <a:spcPct val="120000"/>
                </a:lnSpc>
                <a:buBlip>
                  <a:blip r:embed="rId3"/>
                </a:buBlip>
              </a:pPr>
              <a:r>
                <a:rPr lang="en-US" altLang="zh-CN" sz="3200" dirty="0" smtClean="0"/>
                <a:t>…</a:t>
              </a:r>
              <a:endParaRPr lang="en-US" altLang="zh-CN" sz="32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 animBg="1"/>
      <p:bldP spid="522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335360" y="2015973"/>
            <a:ext cx="5183634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812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</a:t>
            </a:r>
            <a:r>
              <a:rPr lang="en-US" altLang="zh-CN" dirty="0">
                <a:solidFill>
                  <a:srgbClr val="FF0000"/>
                </a:solidFill>
              </a:rPr>
              <a:t>Cut up</a:t>
            </a:r>
            <a:r>
              <a:rPr lang="en-US" altLang="zh-CN" dirty="0"/>
              <a:t> the bananas.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FF0000"/>
                </a:solidFill>
              </a:rPr>
              <a:t>cut up</a:t>
            </a:r>
            <a:r>
              <a:rPr lang="zh-CN" altLang="en-US" dirty="0">
                <a:solidFill>
                  <a:srgbClr val="FF0000"/>
                </a:solidFill>
              </a:rPr>
              <a:t> 切碎</a:t>
            </a:r>
            <a:endParaRPr lang="zh-CN" altLang="en-US" dirty="0"/>
          </a:p>
          <a:p>
            <a:pPr marL="1079500" indent="-1079500" eaLnBrk="1" hangingPunct="1">
              <a:lnSpc>
                <a:spcPct val="120000"/>
              </a:lnSpc>
            </a:pPr>
            <a:r>
              <a:rPr lang="zh-CN" altLang="en-US" dirty="0"/>
              <a:t>    </a:t>
            </a:r>
            <a:r>
              <a:rPr lang="en-US" altLang="zh-CN" dirty="0"/>
              <a:t>e.g. Help me </a:t>
            </a:r>
            <a:r>
              <a:rPr lang="en-US" altLang="zh-CN" dirty="0">
                <a:solidFill>
                  <a:srgbClr val="FF0000"/>
                </a:solidFill>
              </a:rPr>
              <a:t>cut up</a:t>
            </a:r>
            <a:r>
              <a:rPr lang="en-US" altLang="zh-CN" dirty="0"/>
              <a:t> the onion.</a:t>
            </a:r>
            <a:endParaRPr lang="en-US" altLang="zh-CN" dirty="0"/>
          </a:p>
          <a:p>
            <a:pPr marL="1165225" indent="-1165225" eaLnBrk="1" hangingPunct="1">
              <a:lnSpc>
                <a:spcPct val="120000"/>
              </a:lnSpc>
            </a:pPr>
            <a:r>
              <a:rPr lang="en-US" altLang="zh-CN" dirty="0"/>
              <a:t>           </a:t>
            </a:r>
            <a:r>
              <a:rPr lang="zh-CN" altLang="en-US" dirty="0"/>
              <a:t>帮我切一下洋葱。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       Cut up</a:t>
            </a:r>
            <a:r>
              <a:rPr lang="en-US" altLang="zh-CN" dirty="0"/>
              <a:t> the vegetables.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       </a:t>
            </a:r>
            <a:r>
              <a:rPr lang="zh-CN" altLang="en-US" dirty="0"/>
              <a:t>把蔬菜切碎。 </a:t>
            </a:r>
            <a:endParaRPr lang="en-US" altLang="zh-CN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18994" y="2017300"/>
            <a:ext cx="6336704" cy="3964162"/>
          </a:xfrm>
          <a:prstGeom prst="rect">
            <a:avLst/>
          </a:prstGeom>
          <a:noFill/>
          <a:ln w="28575">
            <a:solidFill>
              <a:srgbClr val="CC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【</a:t>
            </a:r>
            <a:r>
              <a:rPr lang="zh-CN" altLang="en-US" sz="3200" dirty="0">
                <a:solidFill>
                  <a:srgbClr val="0000FF"/>
                </a:solidFill>
              </a:rPr>
              <a:t>语境应用</a:t>
            </a:r>
            <a:r>
              <a:rPr lang="en-US" altLang="zh-CN" sz="3200" dirty="0">
                <a:solidFill>
                  <a:srgbClr val="0000FF"/>
                </a:solidFill>
              </a:rPr>
              <a:t>】</a:t>
            </a:r>
            <a:r>
              <a:rPr lang="zh-CN" altLang="en-US" sz="3200" dirty="0">
                <a:solidFill>
                  <a:srgbClr val="0000FF"/>
                </a:solidFill>
              </a:rPr>
              <a:t>单项选择。</a:t>
            </a:r>
            <a:endParaRPr lang="zh-CN" altLang="en-US" sz="3200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sz="3200" dirty="0"/>
              <a:t>  — Alice, could you help me </a:t>
            </a:r>
            <a:r>
              <a:rPr lang="en-US" altLang="zh-CN" sz="3200" dirty="0" smtClean="0"/>
              <a:t>______ </a:t>
            </a:r>
            <a:endParaRPr lang="en-US" altLang="zh-CN" sz="3200" dirty="0"/>
          </a:p>
          <a:p>
            <a:pPr>
              <a:lnSpc>
                <a:spcPct val="115000"/>
              </a:lnSpc>
            </a:pPr>
            <a:r>
              <a:rPr lang="en-US" altLang="zh-CN" sz="3200" dirty="0"/>
              <a:t>       the meat? I want to make some   </a:t>
            </a:r>
            <a:endParaRPr lang="en-US" altLang="zh-CN" sz="3200" dirty="0"/>
          </a:p>
          <a:p>
            <a:pPr>
              <a:lnSpc>
                <a:spcPct val="115000"/>
              </a:lnSpc>
            </a:pPr>
            <a:r>
              <a:rPr lang="en-US" altLang="zh-CN" sz="3200" dirty="0"/>
              <a:t>       dumplings for dinner.</a:t>
            </a:r>
            <a:endParaRPr lang="en-US" altLang="zh-CN" sz="3200" dirty="0"/>
          </a:p>
          <a:p>
            <a:pPr>
              <a:lnSpc>
                <a:spcPct val="115000"/>
              </a:lnSpc>
            </a:pPr>
            <a:r>
              <a:rPr lang="en-US" altLang="zh-CN" sz="3200" dirty="0"/>
              <a:t>  — OK. I’ll do it right away.</a:t>
            </a:r>
            <a:endParaRPr lang="en-US" altLang="zh-CN" sz="3200" dirty="0"/>
          </a:p>
          <a:p>
            <a:pPr>
              <a:lnSpc>
                <a:spcPct val="115000"/>
              </a:lnSpc>
            </a:pPr>
            <a:r>
              <a:rPr lang="en-US" altLang="zh-CN" sz="3200" dirty="0"/>
              <a:t>  A. put up                 B. give up     </a:t>
            </a:r>
            <a:endParaRPr lang="en-US" altLang="zh-CN" sz="3200" dirty="0"/>
          </a:p>
          <a:p>
            <a:pPr>
              <a:lnSpc>
                <a:spcPct val="115000"/>
              </a:lnSpc>
            </a:pPr>
            <a:r>
              <a:rPr lang="en-US" altLang="zh-CN" sz="3200" dirty="0"/>
              <a:t>  C. use up                 D. </a:t>
            </a:r>
            <a:r>
              <a:rPr lang="en-US" altLang="zh-CN" sz="3200" dirty="0" smtClean="0"/>
              <a:t>cut up</a:t>
            </a:r>
            <a:endParaRPr lang="en-US" altLang="zh-CN" sz="3200" dirty="0"/>
          </a:p>
        </p:txBody>
      </p:sp>
      <p:pic>
        <p:nvPicPr>
          <p:cNvPr id="5" name="Picture 5" descr="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2" y="5441060"/>
            <a:ext cx="548403" cy="5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66" y="662508"/>
            <a:ext cx="5292880" cy="1030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35360" y="404664"/>
            <a:ext cx="727233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</a:t>
            </a:r>
            <a:r>
              <a:rPr lang="en-US" altLang="zh-CN" dirty="0">
                <a:solidFill>
                  <a:srgbClr val="FF0000"/>
                </a:solidFill>
              </a:rPr>
              <a:t>Turn on</a:t>
            </a:r>
            <a:r>
              <a:rPr lang="en-US" altLang="zh-CN" dirty="0"/>
              <a:t> the blender</a:t>
            </a:r>
            <a:r>
              <a:rPr lang="en-US" altLang="zh-CN" dirty="0" smtClean="0"/>
              <a:t>.  </a:t>
            </a:r>
            <a:r>
              <a:rPr lang="zh-CN" altLang="en-US" dirty="0" smtClean="0"/>
              <a:t>打开食物搅拌器。</a:t>
            </a:r>
            <a:endParaRPr lang="en-US" altLang="zh-CN" dirty="0"/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839538" y="1047319"/>
            <a:ext cx="10585053" cy="535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turn on </a:t>
            </a:r>
            <a:r>
              <a:rPr lang="zh-CN" altLang="en-US" dirty="0">
                <a:solidFill>
                  <a:srgbClr val="FF0000"/>
                </a:solidFill>
              </a:rPr>
              <a:t>打开 </a:t>
            </a:r>
            <a:endParaRPr lang="en-US" altLang="zh-CN" dirty="0">
              <a:solidFill>
                <a:srgbClr val="FF0000"/>
              </a:solidFill>
            </a:endParaRPr>
          </a:p>
          <a:p>
            <a:pPr marL="723900" indent="-723900" eaLnBrk="1" hangingPunct="1">
              <a:lnSpc>
                <a:spcPct val="120000"/>
              </a:lnSpc>
            </a:pPr>
            <a:r>
              <a:rPr lang="en-US" altLang="zh-CN" dirty="0"/>
              <a:t>e.g.</a:t>
            </a:r>
            <a:r>
              <a:rPr lang="en-US" altLang="zh-CN" dirty="0">
                <a:solidFill>
                  <a:srgbClr val="FF0000"/>
                </a:solidFill>
              </a:rPr>
              <a:t> turn on</a:t>
            </a:r>
            <a:r>
              <a:rPr lang="en-US" altLang="zh-CN" dirty="0"/>
              <a:t> the </a:t>
            </a:r>
            <a:r>
              <a:rPr lang="en-US" altLang="zh-CN" dirty="0" smtClean="0"/>
              <a:t>gas(</a:t>
            </a:r>
            <a:r>
              <a:rPr lang="zh-CN" altLang="en-US" dirty="0" smtClean="0"/>
              <a:t>煤气</a:t>
            </a:r>
            <a:r>
              <a:rPr lang="en-US" altLang="zh-CN" dirty="0" smtClean="0"/>
              <a:t>) / </a:t>
            </a:r>
            <a:r>
              <a:rPr lang="en-US" altLang="zh-CN" dirty="0"/>
              <a:t>computer / TV / </a:t>
            </a:r>
            <a:r>
              <a:rPr lang="en-US" altLang="zh-CN" dirty="0" smtClean="0"/>
              <a:t>radio </a:t>
            </a:r>
            <a:r>
              <a:rPr lang="en-US" altLang="zh-CN" dirty="0"/>
              <a:t>/ </a:t>
            </a:r>
            <a:r>
              <a:rPr lang="en-US" altLang="zh-CN" dirty="0" smtClean="0"/>
              <a:t>light(</a:t>
            </a:r>
            <a:r>
              <a:rPr lang="zh-CN" altLang="en-US" dirty="0" smtClean="0"/>
              <a:t>灯</a:t>
            </a:r>
            <a:r>
              <a:rPr lang="en-US" altLang="zh-CN" dirty="0" smtClean="0"/>
              <a:t>) </a:t>
            </a:r>
            <a:endParaRPr lang="en-US" altLang="zh-CN" dirty="0"/>
          </a:p>
          <a:p>
            <a:pPr marL="723900" indent="-723900"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反义词</a:t>
            </a:r>
            <a:r>
              <a:rPr lang="zh-CN" altLang="en-US" dirty="0">
                <a:solidFill>
                  <a:srgbClr val="FF0000"/>
                </a:solidFill>
              </a:rPr>
              <a:t>组是 </a:t>
            </a:r>
            <a:r>
              <a:rPr lang="en-US" altLang="zh-CN" dirty="0">
                <a:solidFill>
                  <a:srgbClr val="FF0000"/>
                </a:solidFill>
              </a:rPr>
              <a:t>turn off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注意</a:t>
            </a:r>
            <a:r>
              <a:rPr lang="zh-CN" altLang="en-US" dirty="0" smtClean="0">
                <a:solidFill>
                  <a:srgbClr val="0000FF"/>
                </a:solidFill>
              </a:rPr>
              <a:t>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如果</a:t>
            </a:r>
            <a:r>
              <a:rPr lang="zh-CN" altLang="en-US" dirty="0"/>
              <a:t>其</a:t>
            </a:r>
            <a:r>
              <a:rPr lang="zh-CN" altLang="en-US" dirty="0">
                <a:solidFill>
                  <a:srgbClr val="FF0000"/>
                </a:solidFill>
              </a:rPr>
              <a:t>宾语为名词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短语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时，该名词</a:t>
            </a:r>
            <a:r>
              <a:rPr lang="en-US" altLang="zh-CN" dirty="0"/>
              <a:t>(</a:t>
            </a:r>
            <a:r>
              <a:rPr lang="zh-CN" altLang="en-US" dirty="0"/>
              <a:t>短语</a:t>
            </a:r>
            <a:r>
              <a:rPr lang="en-US" altLang="zh-CN" dirty="0"/>
              <a:t>)</a:t>
            </a:r>
            <a:r>
              <a:rPr lang="zh-CN" altLang="en-US" dirty="0"/>
              <a:t>位于</a:t>
            </a:r>
            <a:r>
              <a:rPr lang="en-US" altLang="zh-CN" dirty="0">
                <a:solidFill>
                  <a:srgbClr val="FF0000"/>
                </a:solidFill>
              </a:rPr>
              <a:t>turn on</a:t>
            </a:r>
            <a:r>
              <a:rPr lang="zh-CN" altLang="en-US" dirty="0">
                <a:solidFill>
                  <a:srgbClr val="FF0000"/>
                </a:solidFill>
              </a:rPr>
              <a:t>后面或者</a:t>
            </a:r>
            <a:r>
              <a:rPr lang="en-US" altLang="zh-CN" dirty="0">
                <a:solidFill>
                  <a:srgbClr val="FF0000"/>
                </a:solidFill>
              </a:rPr>
              <a:t>turn</a:t>
            </a:r>
            <a:r>
              <a:rPr lang="zh-CN" altLang="en-US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on</a:t>
            </a:r>
            <a:r>
              <a:rPr lang="zh-CN" altLang="en-US" dirty="0">
                <a:solidFill>
                  <a:srgbClr val="FF0000"/>
                </a:solidFill>
              </a:rPr>
              <a:t>之间</a:t>
            </a:r>
            <a:r>
              <a:rPr lang="zh-CN" altLang="en-US" dirty="0"/>
              <a:t>；如果其</a:t>
            </a:r>
            <a:r>
              <a:rPr lang="zh-CN" altLang="en-US" dirty="0">
                <a:solidFill>
                  <a:srgbClr val="FF0000"/>
                </a:solidFill>
              </a:rPr>
              <a:t>宾语为代词</a:t>
            </a:r>
            <a:r>
              <a:rPr lang="zh-CN" altLang="en-US" dirty="0"/>
              <a:t>时，该代词应</a:t>
            </a:r>
            <a:r>
              <a:rPr lang="zh-CN" altLang="en-US" dirty="0">
                <a:solidFill>
                  <a:srgbClr val="FF0000"/>
                </a:solidFill>
              </a:rPr>
              <a:t>位于</a:t>
            </a:r>
            <a:r>
              <a:rPr lang="en-US" altLang="zh-CN" dirty="0">
                <a:solidFill>
                  <a:srgbClr val="FF0000"/>
                </a:solidFill>
              </a:rPr>
              <a:t>turn </a:t>
            </a:r>
            <a:r>
              <a:rPr lang="zh-CN" altLang="en-US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on</a:t>
            </a:r>
            <a:r>
              <a:rPr lang="zh-CN" altLang="en-US" dirty="0">
                <a:solidFill>
                  <a:srgbClr val="FF0000"/>
                </a:solidFill>
              </a:rPr>
              <a:t>之间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e.g. </a:t>
            </a:r>
            <a:r>
              <a:rPr lang="en-US" altLang="zh-CN" dirty="0" smtClean="0"/>
              <a:t>Don’t </a:t>
            </a:r>
            <a:r>
              <a:rPr lang="en-US" altLang="zh-CN" dirty="0">
                <a:solidFill>
                  <a:srgbClr val="FF0000"/>
                </a:solidFill>
              </a:rPr>
              <a:t>turn on </a:t>
            </a:r>
            <a:r>
              <a:rPr lang="en-US" altLang="zh-CN" dirty="0"/>
              <a:t>the blender / </a:t>
            </a:r>
            <a:r>
              <a:rPr lang="en-US" altLang="zh-CN" dirty="0">
                <a:solidFill>
                  <a:srgbClr val="FF0000"/>
                </a:solidFill>
              </a:rPr>
              <a:t>turn</a:t>
            </a:r>
            <a:r>
              <a:rPr lang="en-US" altLang="zh-CN" dirty="0"/>
              <a:t> the blender </a:t>
            </a:r>
            <a:r>
              <a:rPr lang="en-US" altLang="zh-CN" dirty="0">
                <a:solidFill>
                  <a:srgbClr val="FF0000"/>
                </a:solidFill>
              </a:rPr>
              <a:t>on </a:t>
            </a:r>
            <a:r>
              <a:rPr lang="en-US" altLang="zh-CN" dirty="0"/>
              <a:t>now.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    I </a:t>
            </a:r>
            <a:r>
              <a:rPr lang="en-US" altLang="zh-CN" dirty="0"/>
              <a:t>want to watch TV. Could you please </a:t>
            </a:r>
            <a:r>
              <a:rPr lang="en-US" altLang="zh-CN" dirty="0">
                <a:solidFill>
                  <a:srgbClr val="FF0000"/>
                </a:solidFill>
              </a:rPr>
              <a:t>turn</a:t>
            </a:r>
            <a:r>
              <a:rPr lang="en-US" altLang="zh-CN" dirty="0"/>
              <a:t> it </a:t>
            </a:r>
            <a:r>
              <a:rPr lang="en-US" altLang="zh-CN" dirty="0">
                <a:solidFill>
                  <a:srgbClr val="FF0000"/>
                </a:solidFill>
              </a:rPr>
              <a:t>on</a:t>
            </a:r>
            <a:r>
              <a:rPr lang="en-US" altLang="zh-CN" dirty="0"/>
              <a:t>?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07368" y="764704"/>
            <a:ext cx="11305256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【</a:t>
            </a:r>
            <a:r>
              <a:rPr lang="zh-CN" altLang="en-US" sz="3200" dirty="0">
                <a:solidFill>
                  <a:srgbClr val="0000FF"/>
                </a:solidFill>
              </a:rPr>
              <a:t>链接</a:t>
            </a:r>
            <a:r>
              <a:rPr lang="en-US" altLang="zh-CN" sz="3200" dirty="0" smtClean="0">
                <a:solidFill>
                  <a:srgbClr val="0000FF"/>
                </a:solidFill>
              </a:rPr>
              <a:t>】</a:t>
            </a:r>
            <a:endParaRPr lang="en-US" altLang="zh-CN" sz="3200" dirty="0" smtClean="0">
              <a:solidFill>
                <a:srgbClr val="0000FF"/>
              </a:solidFill>
            </a:endParaRPr>
          </a:p>
          <a:p>
            <a:pPr marL="174625" indent="-17462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</a:rPr>
              <a:t>  </a:t>
            </a:r>
            <a:r>
              <a:rPr lang="en-US" altLang="zh-CN" sz="3200" dirty="0" smtClean="0">
                <a:solidFill>
                  <a:srgbClr val="FF0000"/>
                </a:solidFill>
              </a:rPr>
              <a:t>open</a:t>
            </a:r>
            <a:r>
              <a:rPr lang="zh-CN" altLang="en-US" sz="3200" dirty="0"/>
              <a:t>也可表示</a:t>
            </a:r>
            <a:r>
              <a:rPr lang="zh-CN" altLang="en-US" sz="3200" dirty="0">
                <a:solidFill>
                  <a:srgbClr val="FF0000"/>
                </a:solidFill>
              </a:rPr>
              <a:t>“打开”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rgbClr val="FF0000"/>
                </a:solidFill>
              </a:rPr>
              <a:t>通常指将原来关上或合上的东西打开</a:t>
            </a:r>
            <a:r>
              <a:rPr lang="zh-CN" altLang="en-US" sz="3200" dirty="0"/>
              <a:t>，如</a:t>
            </a:r>
            <a:r>
              <a:rPr lang="en-US" altLang="zh-CN" sz="3200" dirty="0"/>
              <a:t>open the door (</a:t>
            </a:r>
            <a:r>
              <a:rPr lang="zh-CN" altLang="en-US" sz="3200" dirty="0"/>
              <a:t>门</a:t>
            </a:r>
            <a:r>
              <a:rPr lang="en-US" altLang="zh-CN" sz="3200" dirty="0"/>
              <a:t>) / window (</a:t>
            </a:r>
            <a:r>
              <a:rPr lang="zh-CN" altLang="en-US" sz="3200" dirty="0"/>
              <a:t>窗户</a:t>
            </a:r>
            <a:r>
              <a:rPr lang="en-US" altLang="zh-CN" sz="3200" dirty="0"/>
              <a:t>) / book</a:t>
            </a:r>
            <a:r>
              <a:rPr lang="zh-CN" altLang="en-US" sz="3200" dirty="0"/>
              <a:t>等，其反义词是</a:t>
            </a:r>
            <a:r>
              <a:rPr lang="en-US" altLang="zh-CN" sz="3200" dirty="0"/>
              <a:t>close (</a:t>
            </a:r>
            <a:r>
              <a:rPr lang="zh-CN" altLang="en-US" sz="3200" dirty="0"/>
              <a:t>合上</a:t>
            </a:r>
            <a:r>
              <a:rPr lang="en-US" altLang="zh-CN" sz="3200" dirty="0"/>
              <a:t>)</a:t>
            </a:r>
            <a:r>
              <a:rPr lang="zh-CN" altLang="en-US" sz="3200" dirty="0"/>
              <a:t>。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</a:rPr>
              <a:t>【</a:t>
            </a:r>
            <a:r>
              <a:rPr lang="zh-CN" altLang="en-US" sz="3200" dirty="0">
                <a:solidFill>
                  <a:srgbClr val="0000FF"/>
                </a:solidFill>
              </a:rPr>
              <a:t>拓展</a:t>
            </a:r>
            <a:r>
              <a:rPr lang="en-US" altLang="zh-CN" sz="3200" dirty="0">
                <a:solidFill>
                  <a:srgbClr val="0000FF"/>
                </a:solidFill>
              </a:rPr>
              <a:t>】</a:t>
            </a:r>
            <a:endParaRPr lang="en-US" altLang="zh-CN" sz="32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</a:rPr>
              <a:t>  </a:t>
            </a:r>
            <a:r>
              <a:rPr lang="en-US" altLang="zh-CN" sz="3200" dirty="0" smtClean="0">
                <a:solidFill>
                  <a:srgbClr val="FF0000"/>
                </a:solidFill>
              </a:rPr>
              <a:t>turn </a:t>
            </a:r>
            <a:r>
              <a:rPr lang="en-US" altLang="zh-CN" sz="3200" dirty="0">
                <a:solidFill>
                  <a:srgbClr val="FF0000"/>
                </a:solidFill>
              </a:rPr>
              <a:t>up </a:t>
            </a:r>
            <a:r>
              <a:rPr lang="en-US" altLang="zh-CN" sz="3200" dirty="0" smtClean="0">
                <a:solidFill>
                  <a:srgbClr val="FF0000"/>
                </a:solidFill>
              </a:rPr>
              <a:t>          </a:t>
            </a:r>
            <a:r>
              <a:rPr lang="zh-CN" altLang="en-US" sz="3200" dirty="0" smtClean="0"/>
              <a:t>调高</a:t>
            </a:r>
            <a:r>
              <a:rPr lang="zh-CN" altLang="en-US" sz="3200" dirty="0"/>
              <a:t>音量；</a:t>
            </a:r>
            <a:r>
              <a:rPr lang="zh-CN" altLang="en-US" sz="3200" dirty="0" smtClean="0"/>
              <a:t>露面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  turn </a:t>
            </a:r>
            <a:r>
              <a:rPr lang="en-US" altLang="zh-CN" sz="3200" dirty="0">
                <a:solidFill>
                  <a:srgbClr val="FF0000"/>
                </a:solidFill>
              </a:rPr>
              <a:t>down </a:t>
            </a:r>
            <a:r>
              <a:rPr lang="en-US" altLang="zh-CN" sz="3200" dirty="0" smtClean="0">
                <a:solidFill>
                  <a:srgbClr val="FF0000"/>
                </a:solidFill>
              </a:rPr>
              <a:t>     </a:t>
            </a:r>
            <a:r>
              <a:rPr lang="zh-CN" altLang="en-US" sz="3200" dirty="0" smtClean="0"/>
              <a:t>调</a:t>
            </a:r>
            <a:r>
              <a:rPr lang="zh-CN" altLang="en-US" sz="3200" dirty="0"/>
              <a:t>低音量；</a:t>
            </a:r>
            <a:r>
              <a:rPr lang="zh-CN" altLang="en-US" sz="3200" dirty="0" smtClean="0"/>
              <a:t>拒绝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  </a:t>
            </a:r>
            <a:r>
              <a:rPr lang="en-US" altLang="zh-CN" sz="3200" dirty="0" smtClean="0">
                <a:solidFill>
                  <a:srgbClr val="FF0000"/>
                </a:solidFill>
              </a:rPr>
              <a:t>turn </a:t>
            </a:r>
            <a:r>
              <a:rPr lang="en-US" altLang="zh-CN" sz="3200" dirty="0">
                <a:solidFill>
                  <a:srgbClr val="FF0000"/>
                </a:solidFill>
              </a:rPr>
              <a:t>to sb. </a:t>
            </a:r>
            <a:r>
              <a:rPr lang="en-US" altLang="zh-CN" sz="3200" dirty="0" smtClean="0">
                <a:solidFill>
                  <a:srgbClr val="FF0000"/>
                </a:solidFill>
              </a:rPr>
              <a:t>      </a:t>
            </a:r>
            <a:r>
              <a:rPr lang="zh-CN" altLang="en-US" sz="3200" dirty="0" smtClean="0"/>
              <a:t>向某人求助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  turn </a:t>
            </a:r>
            <a:r>
              <a:rPr lang="en-US" altLang="zh-CN" sz="3200" dirty="0">
                <a:solidFill>
                  <a:srgbClr val="FF0000"/>
                </a:solidFill>
              </a:rPr>
              <a:t>around </a:t>
            </a:r>
            <a:r>
              <a:rPr lang="en-US" altLang="zh-CN" sz="3200" dirty="0" smtClean="0">
                <a:solidFill>
                  <a:srgbClr val="FF0000"/>
                </a:solidFill>
              </a:rPr>
              <a:t>   </a:t>
            </a:r>
            <a:r>
              <a:rPr lang="zh-CN" altLang="en-US" sz="3200" dirty="0" smtClean="0"/>
              <a:t>转身</a:t>
            </a:r>
            <a:r>
              <a:rPr lang="zh-CN" altLang="en-US" sz="3200" dirty="0"/>
              <a:t>；</a:t>
            </a:r>
            <a:r>
              <a:rPr lang="zh-CN" altLang="en-US" sz="3200" dirty="0" smtClean="0"/>
              <a:t>翻转 </a:t>
            </a:r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2"/>
          <p:cNvSpPr>
            <a:spLocks noChangeArrowheads="1" noChangeShapeType="1" noTextEdit="1"/>
          </p:cNvSpPr>
          <p:nvPr/>
        </p:nvSpPr>
        <p:spPr bwMode="auto">
          <a:xfrm>
            <a:off x="9264352" y="980728"/>
            <a:ext cx="2088902" cy="720601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en-US" altLang="zh-CN" sz="3600" kern="10" dirty="0" smtClean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sz="3600" kern="10" dirty="0">
              <a:ln w="9525">
                <a:solidFill>
                  <a:srgbClr val="000000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2915" y="2627630"/>
            <a:ext cx="40640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479376" y="692696"/>
            <a:ext cx="11089232" cy="536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【</a:t>
            </a:r>
            <a:r>
              <a:rPr lang="zh-CN" altLang="en-US" dirty="0">
                <a:solidFill>
                  <a:srgbClr val="0000FF"/>
                </a:solidFill>
              </a:rPr>
              <a:t>语境应用</a:t>
            </a:r>
            <a:r>
              <a:rPr lang="en-US" altLang="zh-CN" dirty="0">
                <a:solidFill>
                  <a:srgbClr val="0000FF"/>
                </a:solidFill>
              </a:rPr>
              <a:t>】</a:t>
            </a:r>
            <a:r>
              <a:rPr lang="zh-CN" altLang="en-US" dirty="0">
                <a:solidFill>
                  <a:srgbClr val="0000FF"/>
                </a:solidFill>
              </a:rPr>
              <a:t>完成句子。</a:t>
            </a:r>
            <a:endParaRPr lang="zh-CN" altLang="en-US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1) I want to watch TV. Please help </a:t>
            </a:r>
            <a:r>
              <a:rPr lang="en-US" altLang="zh-CN" dirty="0" smtClean="0"/>
              <a:t>me ______________ (</a:t>
            </a:r>
            <a:r>
              <a:rPr lang="zh-CN" altLang="en-US" dirty="0"/>
              <a:t>打开它</a:t>
            </a:r>
            <a:r>
              <a:rPr lang="en-US" altLang="zh-CN" dirty="0"/>
              <a:t>).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2) Andy </a:t>
            </a:r>
            <a:r>
              <a:rPr lang="en-US" altLang="zh-CN" dirty="0" smtClean="0"/>
              <a:t>___________________________ </a:t>
            </a:r>
            <a:r>
              <a:rPr lang="en-US" altLang="zh-CN" dirty="0"/>
              <a:t>(</a:t>
            </a:r>
            <a:r>
              <a:rPr lang="zh-CN" altLang="en-US" dirty="0"/>
              <a:t>打开他的电脑</a:t>
            </a:r>
            <a:r>
              <a:rPr lang="en-US" altLang="zh-CN" dirty="0"/>
              <a:t>) and sent an e-mail to his friend.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3) </a:t>
            </a:r>
            <a:r>
              <a:rPr lang="en-US" altLang="zh-CN" dirty="0" smtClean="0"/>
              <a:t>Can I _____________________ </a:t>
            </a:r>
            <a:r>
              <a:rPr lang="en-US" altLang="zh-CN" dirty="0"/>
              <a:t>(</a:t>
            </a:r>
            <a:r>
              <a:rPr lang="zh-CN" altLang="en-US" dirty="0"/>
              <a:t>打开这些窗户</a:t>
            </a:r>
            <a:r>
              <a:rPr lang="en-US" altLang="zh-CN" dirty="0"/>
              <a:t>)? It's </a:t>
            </a:r>
            <a:r>
              <a:rPr lang="en-US" altLang="zh-CN" dirty="0" smtClean="0"/>
              <a:t>hot.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4) </a:t>
            </a:r>
            <a:r>
              <a:rPr lang="zh-CN" altLang="en-US" sz="3100" dirty="0" smtClean="0"/>
              <a:t>我</a:t>
            </a:r>
            <a:r>
              <a:rPr lang="zh-CN" altLang="en-US" sz="3100" dirty="0"/>
              <a:t>听不清收音机里在说什么。你可以把它的声音调高点吗？</a:t>
            </a:r>
            <a:endParaRPr lang="zh-CN" altLang="en-US" sz="3100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 I </a:t>
            </a:r>
            <a:r>
              <a:rPr lang="en-US" altLang="zh-CN" dirty="0"/>
              <a:t>can’t hear clearly what the radio is saying. Can you </a:t>
            </a:r>
            <a:r>
              <a:rPr lang="en-US" altLang="zh-CN" dirty="0" smtClean="0"/>
              <a:t>___________________?</a:t>
            </a:r>
            <a:endParaRPr lang="zh-CN" altLang="en-US" dirty="0"/>
          </a:p>
        </p:txBody>
      </p:sp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7320136" y="1323348"/>
            <a:ext cx="273630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(to) turn it on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2659832" y="1988840"/>
            <a:ext cx="468052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turned </a:t>
            </a:r>
            <a:r>
              <a:rPr lang="en-US" altLang="zh-CN" sz="3200" dirty="0">
                <a:solidFill>
                  <a:srgbClr val="FF0000"/>
                </a:solidFill>
              </a:rPr>
              <a:t>on his computer</a:t>
            </a:r>
            <a:r>
              <a:rPr lang="en-US" altLang="zh-CN" sz="3200" dirty="0" smtClean="0">
                <a:solidFill>
                  <a:srgbClr val="FF0000"/>
                </a:solidFill>
              </a:rPr>
              <a:t>/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turned </a:t>
            </a:r>
            <a:r>
              <a:rPr lang="en-US" altLang="zh-CN" sz="3200" dirty="0">
                <a:solidFill>
                  <a:srgbClr val="FF0000"/>
                </a:solidFill>
              </a:rPr>
              <a:t>his computer on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279576" y="3632478"/>
            <a:ext cx="4489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open </a:t>
            </a:r>
            <a:r>
              <a:rPr lang="en-US" altLang="zh-CN" sz="3200" dirty="0">
                <a:solidFill>
                  <a:srgbClr val="FF0000"/>
                </a:solidFill>
              </a:rPr>
              <a:t>these windows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1121711" y="5302121"/>
            <a:ext cx="3384376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turn it up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  <p:bldP spid="95236" grpId="0"/>
      <p:bldP spid="95237" grpId="0"/>
      <p:bldP spid="9523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51384" y="764704"/>
            <a:ext cx="11089232" cy="54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3. Then, </a:t>
            </a:r>
            <a:r>
              <a:rPr lang="en-US" altLang="zh-CN" dirty="0">
                <a:solidFill>
                  <a:srgbClr val="FF0000"/>
                </a:solidFill>
              </a:rPr>
              <a:t>add </a:t>
            </a:r>
            <a:r>
              <a:rPr lang="en-US" altLang="zh-CN" dirty="0"/>
              <a:t>the cabbage, tomatoes and onion and cook for </a:t>
            </a:r>
            <a:r>
              <a:rPr lang="en-US" altLang="zh-CN" dirty="0">
                <a:solidFill>
                  <a:srgbClr val="FF0000"/>
                </a:solidFill>
              </a:rPr>
              <a:t>another </a:t>
            </a:r>
            <a:r>
              <a:rPr lang="en-US" altLang="zh-CN" dirty="0"/>
              <a:t>10 minutes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然后加入卷心菜、西红柿和洋葱，再煮上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分钟。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    </a:t>
            </a:r>
            <a:r>
              <a:rPr lang="zh-CN" altLang="en-US" dirty="0">
                <a:solidFill>
                  <a:srgbClr val="FF0000"/>
                </a:solidFill>
              </a:rPr>
              <a:t>此句为祈使句。</a:t>
            </a:r>
            <a:endParaRPr lang="zh-CN" altLang="en-US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  </a:t>
            </a:r>
            <a:r>
              <a:rPr lang="en-US" altLang="zh-CN" dirty="0">
                <a:solidFill>
                  <a:srgbClr val="FF0000"/>
                </a:solidFill>
              </a:rPr>
              <a:t>add 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i="1" dirty="0" smtClean="0">
                <a:solidFill>
                  <a:srgbClr val="FF0000"/>
                </a:solidFill>
              </a:rPr>
              <a:t>v</a:t>
            </a:r>
            <a:r>
              <a:rPr lang="en-US" altLang="zh-CN" i="1" dirty="0">
                <a:solidFill>
                  <a:srgbClr val="FF0000"/>
                </a:solidFill>
              </a:rPr>
              <a:t>. </a:t>
            </a:r>
            <a:r>
              <a:rPr lang="en-US" altLang="zh-CN" i="1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增加</a:t>
            </a:r>
            <a:r>
              <a:rPr lang="en-US" altLang="zh-CN" dirty="0">
                <a:solidFill>
                  <a:srgbClr val="FF0000"/>
                </a:solidFill>
              </a:rPr>
              <a:t>; </a:t>
            </a:r>
            <a:r>
              <a:rPr lang="zh-CN" altLang="en-US" dirty="0">
                <a:solidFill>
                  <a:srgbClr val="FF0000"/>
                </a:solidFill>
              </a:rPr>
              <a:t>添加</a:t>
            </a:r>
            <a:endParaRPr lang="zh-CN" altLang="en-US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en-US" altLang="zh-CN" dirty="0">
                <a:solidFill>
                  <a:srgbClr val="0000FF"/>
                </a:solidFill>
              </a:rPr>
              <a:t>【</a:t>
            </a:r>
            <a:r>
              <a:rPr lang="zh-CN" altLang="en-US" dirty="0">
                <a:solidFill>
                  <a:srgbClr val="0000FF"/>
                </a:solidFill>
              </a:rPr>
              <a:t>拓展</a:t>
            </a:r>
            <a:r>
              <a:rPr lang="en-US" altLang="zh-CN" dirty="0">
                <a:solidFill>
                  <a:srgbClr val="0000FF"/>
                </a:solidFill>
              </a:rPr>
              <a:t>】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add ... to </a:t>
            </a:r>
            <a:r>
              <a:rPr lang="en-US" altLang="zh-CN" dirty="0" smtClean="0">
                <a:solidFill>
                  <a:srgbClr val="FF0000"/>
                </a:solidFill>
              </a:rPr>
              <a:t>...  </a:t>
            </a:r>
            <a:r>
              <a:rPr lang="zh-CN" altLang="en-US" dirty="0" smtClean="0">
                <a:solidFill>
                  <a:srgbClr val="FF0000"/>
                </a:solidFill>
              </a:rPr>
              <a:t>把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加到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endParaRPr lang="zh-CN" altLang="en-US" dirty="0">
              <a:solidFill>
                <a:srgbClr val="FF0000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e.g</a:t>
            </a:r>
            <a:r>
              <a:rPr lang="en-US" altLang="zh-CN" dirty="0" smtClean="0"/>
              <a:t>. </a:t>
            </a:r>
            <a:r>
              <a:rPr lang="zh-CN" altLang="en-US" dirty="0" smtClean="0"/>
              <a:t>你</a:t>
            </a:r>
            <a:r>
              <a:rPr lang="zh-CN" altLang="en-US" dirty="0"/>
              <a:t>应该往锅里加点水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/>
              <a:t>翻译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       </a:t>
            </a:r>
            <a:r>
              <a:rPr lang="en-US" altLang="zh-CN" dirty="0">
                <a:solidFill>
                  <a:srgbClr val="FF0000"/>
                </a:solidFill>
              </a:rPr>
              <a:t>You should add some water to the </a:t>
            </a:r>
            <a:r>
              <a:rPr lang="en-US" altLang="zh-CN" dirty="0" smtClean="0">
                <a:solidFill>
                  <a:srgbClr val="FF0000"/>
                </a:solidFill>
              </a:rPr>
              <a:t>pot.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911424" y="908720"/>
            <a:ext cx="10441160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another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</a:rPr>
              <a:t>adj</a:t>
            </a:r>
            <a:r>
              <a:rPr lang="en-US" altLang="zh-CN" i="1" dirty="0">
                <a:solidFill>
                  <a:srgbClr val="FF0000"/>
                </a:solidFill>
              </a:rPr>
              <a:t>.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还</a:t>
            </a:r>
            <a:r>
              <a:rPr lang="en-US" altLang="zh-CN" dirty="0">
                <a:solidFill>
                  <a:srgbClr val="FF0000"/>
                </a:solidFill>
              </a:rPr>
              <a:t>; </a:t>
            </a:r>
            <a:r>
              <a:rPr lang="zh-CN" altLang="en-US" dirty="0">
                <a:solidFill>
                  <a:srgbClr val="FF0000"/>
                </a:solidFill>
              </a:rPr>
              <a:t>再</a:t>
            </a:r>
            <a:r>
              <a:rPr lang="en-US" altLang="zh-CN" dirty="0">
                <a:solidFill>
                  <a:srgbClr val="FF0000"/>
                </a:solidFill>
              </a:rPr>
              <a:t>; </a:t>
            </a:r>
            <a:r>
              <a:rPr lang="zh-CN" altLang="en-US" dirty="0" smtClean="0">
                <a:solidFill>
                  <a:srgbClr val="FF0000"/>
                </a:solidFill>
              </a:rPr>
              <a:t>又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another </a:t>
            </a:r>
            <a:r>
              <a:rPr lang="zh-CN" altLang="en-US" dirty="0" smtClean="0"/>
              <a:t>用于具体的数字之前</a:t>
            </a:r>
            <a:r>
              <a:rPr lang="en-US" altLang="zh-CN" dirty="0" smtClean="0"/>
              <a:t>, </a:t>
            </a:r>
            <a:r>
              <a:rPr lang="zh-CN" altLang="en-US" dirty="0" smtClean="0"/>
              <a:t>表示一种</a:t>
            </a:r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“</a:t>
            </a:r>
            <a:r>
              <a:rPr lang="zh-CN" altLang="en-US" dirty="0" smtClean="0">
                <a:solidFill>
                  <a:srgbClr val="FF0000"/>
                </a:solidFill>
              </a:rPr>
              <a:t>追加</a:t>
            </a:r>
            <a:r>
              <a:rPr lang="en-US" altLang="zh-CN" dirty="0" smtClean="0">
                <a:solidFill>
                  <a:srgbClr val="FF0000"/>
                </a:solidFill>
              </a:rPr>
              <a:t>”</a:t>
            </a:r>
            <a:r>
              <a:rPr lang="zh-CN" altLang="en-US" dirty="0" smtClean="0"/>
              <a:t>的功能，意为</a:t>
            </a:r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“</a:t>
            </a:r>
            <a:r>
              <a:rPr lang="zh-CN" altLang="en-US" dirty="0" smtClean="0">
                <a:solidFill>
                  <a:srgbClr val="FF0000"/>
                </a:solidFill>
              </a:rPr>
              <a:t>另一个</a:t>
            </a:r>
            <a:r>
              <a:rPr lang="en-US" altLang="zh-CN" dirty="0" smtClean="0">
                <a:solidFill>
                  <a:srgbClr val="FF0000"/>
                </a:solidFill>
              </a:rPr>
              <a:t>; </a:t>
            </a:r>
            <a:r>
              <a:rPr lang="zh-CN" altLang="en-US" dirty="0" smtClean="0">
                <a:solidFill>
                  <a:srgbClr val="FF0000"/>
                </a:solidFill>
              </a:rPr>
              <a:t>再追加一个</a:t>
            </a:r>
            <a:r>
              <a:rPr lang="en-US" altLang="zh-CN" dirty="0" smtClean="0">
                <a:solidFill>
                  <a:srgbClr val="FF0000"/>
                </a:solidFill>
              </a:rPr>
              <a:t>”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another + </a:t>
            </a:r>
            <a:r>
              <a:rPr lang="zh-CN" altLang="en-US" dirty="0" smtClean="0">
                <a:solidFill>
                  <a:srgbClr val="FF0000"/>
                </a:solidFill>
              </a:rPr>
              <a:t>数词 </a:t>
            </a:r>
            <a:r>
              <a:rPr lang="en-US" altLang="zh-CN" dirty="0" smtClean="0">
                <a:solidFill>
                  <a:srgbClr val="FF0000"/>
                </a:solidFill>
              </a:rPr>
              <a:t>+ </a:t>
            </a:r>
            <a:r>
              <a:rPr lang="zh-CN" altLang="en-US" dirty="0" smtClean="0">
                <a:solidFill>
                  <a:srgbClr val="FF0000"/>
                </a:solidFill>
              </a:rPr>
              <a:t>可数</a:t>
            </a:r>
            <a:r>
              <a:rPr lang="zh-CN" altLang="en-US" dirty="0">
                <a:solidFill>
                  <a:srgbClr val="FF0000"/>
                </a:solidFill>
              </a:rPr>
              <a:t>名词复数形式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= </a:t>
            </a:r>
            <a:r>
              <a:rPr lang="zh-CN" altLang="en-US" dirty="0" smtClean="0">
                <a:solidFill>
                  <a:srgbClr val="FF0000"/>
                </a:solidFill>
              </a:rPr>
              <a:t>数词 </a:t>
            </a:r>
            <a:r>
              <a:rPr lang="en-US" altLang="zh-CN" dirty="0" smtClean="0">
                <a:solidFill>
                  <a:srgbClr val="FF0000"/>
                </a:solidFill>
              </a:rPr>
              <a:t>+ more + </a:t>
            </a:r>
            <a:r>
              <a:rPr lang="zh-CN" altLang="en-US" dirty="0" smtClean="0">
                <a:solidFill>
                  <a:srgbClr val="FF0000"/>
                </a:solidFill>
              </a:rPr>
              <a:t>可数</a:t>
            </a:r>
            <a:r>
              <a:rPr lang="zh-CN" altLang="en-US" dirty="0">
                <a:solidFill>
                  <a:srgbClr val="FF0000"/>
                </a:solidFill>
              </a:rPr>
              <a:t>名词复数形式</a:t>
            </a:r>
            <a:endParaRPr lang="zh-CN" altLang="en-US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e.g. </a:t>
            </a:r>
            <a:r>
              <a:rPr lang="zh-CN" altLang="en-US" dirty="0"/>
              <a:t>我又吃</a:t>
            </a:r>
            <a:r>
              <a:rPr lang="zh-CN" altLang="en-US" dirty="0" smtClean="0"/>
              <a:t>了两个</a:t>
            </a:r>
            <a:r>
              <a:rPr lang="zh-CN" altLang="en-US" dirty="0"/>
              <a:t>苹果。</a:t>
            </a:r>
            <a:r>
              <a:rPr lang="en-US" altLang="zh-CN" dirty="0"/>
              <a:t>(</a:t>
            </a:r>
            <a:r>
              <a:rPr lang="zh-CN" altLang="en-US" dirty="0"/>
              <a:t>翻译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   I ate </a:t>
            </a:r>
            <a:r>
              <a:rPr lang="en-US" altLang="zh-CN" dirty="0">
                <a:solidFill>
                  <a:srgbClr val="FF0000"/>
                </a:solidFill>
              </a:rPr>
              <a:t>another </a:t>
            </a:r>
            <a:r>
              <a:rPr lang="en-US" altLang="zh-CN" dirty="0" smtClean="0">
                <a:solidFill>
                  <a:srgbClr val="FF0000"/>
                </a:solidFill>
              </a:rPr>
              <a:t>two</a:t>
            </a:r>
            <a:r>
              <a:rPr lang="en-US" altLang="zh-CN" dirty="0" smtClean="0"/>
              <a:t> </a:t>
            </a:r>
            <a:r>
              <a:rPr lang="en-US" altLang="zh-CN" dirty="0">
                <a:solidFill>
                  <a:srgbClr val="FF0000"/>
                </a:solidFill>
              </a:rPr>
              <a:t>apples</a:t>
            </a:r>
            <a:r>
              <a:rPr lang="en-US" altLang="zh-CN" dirty="0"/>
              <a:t>. 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</a:t>
            </a:r>
            <a:r>
              <a:rPr lang="en-US" altLang="zh-CN" dirty="0" smtClean="0"/>
              <a:t>    </a:t>
            </a:r>
            <a:r>
              <a:rPr lang="en-US" altLang="zh-CN" dirty="0"/>
              <a:t>= I ate </a:t>
            </a:r>
            <a:r>
              <a:rPr lang="en-US" altLang="zh-CN" dirty="0" smtClean="0">
                <a:solidFill>
                  <a:srgbClr val="FF0000"/>
                </a:solidFill>
              </a:rPr>
              <a:t>two </a:t>
            </a:r>
            <a:r>
              <a:rPr lang="en-US" altLang="zh-CN" dirty="0">
                <a:solidFill>
                  <a:srgbClr val="FF0000"/>
                </a:solidFill>
              </a:rPr>
              <a:t>more apples</a:t>
            </a:r>
            <a:r>
              <a:rPr lang="en-US" altLang="zh-CN" dirty="0"/>
              <a:t>. 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4005064"/>
            <a:ext cx="2304256" cy="1536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7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7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767408" y="1124744"/>
            <a:ext cx="10441159" cy="3624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en-US" altLang="zh-CN" sz="3400" dirty="0">
                <a:solidFill>
                  <a:srgbClr val="0000FF"/>
                </a:solidFill>
              </a:rPr>
              <a:t>【</a:t>
            </a:r>
            <a:r>
              <a:rPr lang="zh-CN" altLang="en-US" sz="3400" dirty="0">
                <a:solidFill>
                  <a:srgbClr val="0000FF"/>
                </a:solidFill>
              </a:rPr>
              <a:t>语境应用</a:t>
            </a:r>
            <a:r>
              <a:rPr lang="en-US" altLang="zh-CN" sz="3400" dirty="0">
                <a:solidFill>
                  <a:srgbClr val="0000FF"/>
                </a:solidFill>
              </a:rPr>
              <a:t>】</a:t>
            </a:r>
            <a:r>
              <a:rPr lang="zh-CN" altLang="en-US" sz="3400" dirty="0">
                <a:solidFill>
                  <a:srgbClr val="0000FF"/>
                </a:solidFill>
              </a:rPr>
              <a:t>根据汉语意思完成英语句子</a:t>
            </a:r>
            <a:r>
              <a:rPr lang="en-US" altLang="zh-CN" sz="3400" dirty="0">
                <a:solidFill>
                  <a:srgbClr val="0000FF"/>
                </a:solidFill>
              </a:rPr>
              <a:t>, </a:t>
            </a:r>
            <a:r>
              <a:rPr lang="zh-CN" altLang="en-US" sz="3400" dirty="0">
                <a:solidFill>
                  <a:srgbClr val="0000FF"/>
                </a:solidFill>
              </a:rPr>
              <a:t>每空一词。</a:t>
            </a:r>
            <a:endParaRPr lang="zh-CN" altLang="en-US" sz="3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35000"/>
              </a:lnSpc>
            </a:pPr>
            <a:r>
              <a:rPr lang="en-US" altLang="zh-CN" sz="3400" dirty="0"/>
              <a:t> 1) </a:t>
            </a:r>
            <a:r>
              <a:rPr lang="zh-CN" altLang="en-US" sz="3400" dirty="0"/>
              <a:t>你想把你的名字加到名单上吗？</a:t>
            </a:r>
            <a:endParaRPr lang="zh-CN" altLang="en-US" sz="3400" dirty="0"/>
          </a:p>
          <a:p>
            <a:pPr eaLnBrk="1" hangingPunct="1">
              <a:lnSpc>
                <a:spcPct val="135000"/>
              </a:lnSpc>
            </a:pPr>
            <a:r>
              <a:rPr lang="en-US" altLang="zh-CN" sz="3400" dirty="0"/>
              <a:t>      Do you want to _____ your name _____ </a:t>
            </a:r>
            <a:r>
              <a:rPr lang="en-US" altLang="zh-CN" sz="3400" dirty="0" smtClean="0"/>
              <a:t>the </a:t>
            </a:r>
            <a:r>
              <a:rPr lang="en-US" altLang="zh-CN" sz="3400" dirty="0"/>
              <a:t>list?</a:t>
            </a:r>
            <a:endParaRPr lang="en-US" altLang="zh-CN" sz="3400" dirty="0"/>
          </a:p>
          <a:p>
            <a:pPr eaLnBrk="1" hangingPunct="1">
              <a:lnSpc>
                <a:spcPct val="135000"/>
              </a:lnSpc>
            </a:pPr>
            <a:r>
              <a:rPr lang="en-US" altLang="zh-CN" sz="3400" dirty="0"/>
              <a:t>  2) </a:t>
            </a:r>
            <a:r>
              <a:rPr lang="zh-CN" altLang="en-US" sz="3400" dirty="0" smtClean="0"/>
              <a:t>他又跟我们一起多住了五天。</a:t>
            </a:r>
            <a:endParaRPr lang="en-US" altLang="zh-CN" sz="3400" dirty="0" smtClean="0"/>
          </a:p>
          <a:p>
            <a:pPr eaLnBrk="1" hangingPunct="1">
              <a:lnSpc>
                <a:spcPct val="135000"/>
              </a:lnSpc>
            </a:pPr>
            <a:r>
              <a:rPr lang="en-US" altLang="zh-CN" sz="3400" dirty="0" smtClean="0"/>
              <a:t>       He stayed with us for ________ ______ _______.</a:t>
            </a:r>
            <a:endParaRPr lang="en-US" altLang="zh-CN" sz="3400" dirty="0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5519936" y="4005064"/>
            <a:ext cx="4968552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FF0000"/>
                </a:solidFill>
              </a:rPr>
              <a:t> another  </a:t>
            </a:r>
            <a:r>
              <a:rPr lang="en-US" altLang="zh-CN" dirty="0" smtClean="0">
                <a:solidFill>
                  <a:srgbClr val="FF0000"/>
                </a:solidFill>
              </a:rPr>
              <a:t>   five       days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4511824" y="2654456"/>
            <a:ext cx="39385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add                         to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19936" y="4611354"/>
            <a:ext cx="4968552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/ five          more     days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7" grpId="0"/>
      <p:bldP spid="64518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911424" y="1484784"/>
            <a:ext cx="5976664" cy="476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/>
              <a:t>接通</a:t>
            </a:r>
            <a:r>
              <a:rPr lang="en-US" altLang="zh-CN" sz="3200" dirty="0"/>
              <a:t>(</a:t>
            </a:r>
            <a:r>
              <a:rPr lang="zh-CN" altLang="en-US" sz="3200" dirty="0"/>
              <a:t>电流、煤气、水等</a:t>
            </a:r>
            <a:r>
              <a:rPr lang="en-US" altLang="zh-CN" sz="3200" dirty="0"/>
              <a:t>)</a:t>
            </a:r>
            <a:r>
              <a:rPr lang="zh-CN" altLang="en-US" sz="3200" dirty="0"/>
              <a:t>；打开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切碎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喝奶昔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把</a:t>
            </a:r>
            <a:r>
              <a:rPr lang="en-US" altLang="zh-CN" sz="3200" dirty="0">
                <a:latin typeface="+mj-ea"/>
                <a:ea typeface="+mj-ea"/>
              </a:rPr>
              <a:t>……</a:t>
            </a:r>
            <a:r>
              <a:rPr lang="zh-CN" altLang="en-US" sz="3200" dirty="0">
                <a:latin typeface="+mj-ea"/>
                <a:ea typeface="+mj-ea"/>
              </a:rPr>
              <a:t>倒进</a:t>
            </a:r>
            <a:r>
              <a:rPr lang="en-US" altLang="zh-CN" sz="3200" dirty="0">
                <a:latin typeface="+mj-ea"/>
                <a:ea typeface="+mj-ea"/>
              </a:rPr>
              <a:t>……</a:t>
            </a:r>
            <a:endParaRPr lang="en-US" altLang="zh-CN" sz="32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/>
              <a:t>剥香蕉皮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一杯酸奶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把</a:t>
            </a:r>
            <a:r>
              <a:rPr lang="en-US" altLang="zh-CN" sz="3200" dirty="0">
                <a:latin typeface="+mj-ea"/>
                <a:ea typeface="+mj-ea"/>
              </a:rPr>
              <a:t>……</a:t>
            </a:r>
            <a:r>
              <a:rPr lang="zh-CN" altLang="en-US" sz="3200" dirty="0">
                <a:latin typeface="+mj-ea"/>
                <a:ea typeface="+mj-ea"/>
              </a:rPr>
              <a:t>放进</a:t>
            </a:r>
            <a:r>
              <a:rPr lang="en-US" altLang="zh-CN" sz="3200" dirty="0">
                <a:latin typeface="+mj-ea"/>
                <a:ea typeface="+mj-ea"/>
              </a:rPr>
              <a:t>……</a:t>
            </a:r>
            <a:endParaRPr lang="en-US" altLang="zh-CN" sz="32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/>
              <a:t>在那之后</a:t>
            </a:r>
            <a:endParaRPr lang="zh-CN" altLang="en-US" sz="3200" dirty="0"/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7032104" y="1484783"/>
            <a:ext cx="4319587" cy="476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turn </a:t>
            </a:r>
            <a:r>
              <a:rPr lang="en-US" altLang="zh-CN" sz="3200" dirty="0" smtClean="0">
                <a:solidFill>
                  <a:srgbClr val="FF0000"/>
                </a:solidFill>
              </a:rPr>
              <a:t>on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cut up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drink the milk shake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pour ... into ...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peel the bananas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one/a </a:t>
            </a:r>
            <a:r>
              <a:rPr lang="en-US" altLang="zh-CN" sz="3200" dirty="0">
                <a:solidFill>
                  <a:srgbClr val="FF0000"/>
                </a:solidFill>
              </a:rPr>
              <a:t>cup of yogurt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put ... into ...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after that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34844"/>
            <a:ext cx="3764494" cy="1026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4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4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4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4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623590" y="776858"/>
            <a:ext cx="4176266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/>
              <a:t>另外</a:t>
            </a:r>
            <a:r>
              <a:rPr lang="zh-CN" altLang="en-US" sz="3200" dirty="0" smtClean="0"/>
              <a:t>十分钟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把</a:t>
            </a:r>
            <a:r>
              <a:rPr lang="en-US" altLang="zh-CN" sz="3200" dirty="0">
                <a:latin typeface="+mj-ea"/>
                <a:ea typeface="+mj-ea"/>
              </a:rPr>
              <a:t>……</a:t>
            </a:r>
            <a:r>
              <a:rPr lang="zh-CN" altLang="en-US" sz="3200" dirty="0">
                <a:latin typeface="+mj-ea"/>
                <a:ea typeface="+mj-ea"/>
              </a:rPr>
              <a:t>加到</a:t>
            </a:r>
            <a:r>
              <a:rPr lang="en-US" altLang="zh-CN" sz="3200" dirty="0" smtClean="0">
                <a:latin typeface="+mj-ea"/>
                <a:ea typeface="+mj-ea"/>
              </a:rPr>
              <a:t>……</a:t>
            </a:r>
            <a:r>
              <a:rPr lang="zh-CN" altLang="en-US" sz="3200" dirty="0" smtClean="0"/>
              <a:t>上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里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/>
              <a:t>还有一件事</a:t>
            </a:r>
            <a:endParaRPr lang="zh-CN" altLang="en-US" sz="3200" dirty="0"/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4727848" y="776857"/>
            <a:ext cx="7056982" cy="181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another </a:t>
            </a:r>
            <a:r>
              <a:rPr lang="en-US" altLang="zh-CN" sz="3200" dirty="0">
                <a:solidFill>
                  <a:srgbClr val="FF0000"/>
                </a:solidFill>
              </a:rPr>
              <a:t>10 minutes (=10 more minutes)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add ... to ...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one more thing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767408" y="2793081"/>
            <a:ext cx="7704138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dirty="0" smtClean="0">
                <a:solidFill>
                  <a:srgbClr val="0000FF"/>
                </a:solidFill>
              </a:rPr>
              <a:t>句型</a:t>
            </a:r>
            <a:r>
              <a:rPr lang="en-US" altLang="zh-CN" sz="3200" dirty="0" smtClean="0">
                <a:solidFill>
                  <a:srgbClr val="0000FF"/>
                </a:solidFill>
              </a:rPr>
              <a:t>:</a:t>
            </a:r>
            <a:endParaRPr lang="zh-CN" altLang="en-US" sz="3200" dirty="0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/>
              <a:t>1. </a:t>
            </a:r>
            <a:r>
              <a:rPr lang="en-US" altLang="zh-CN" sz="3200" dirty="0">
                <a:solidFill>
                  <a:srgbClr val="FF0000"/>
                </a:solidFill>
              </a:rPr>
              <a:t>How do you make</a:t>
            </a:r>
            <a:r>
              <a:rPr lang="en-US" altLang="zh-CN" sz="3200" dirty="0"/>
              <a:t> a banana milk shake?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2. </a:t>
            </a:r>
            <a:r>
              <a:rPr lang="en-US" altLang="zh-CN" sz="3200" dirty="0">
                <a:solidFill>
                  <a:srgbClr val="FF0000"/>
                </a:solidFill>
              </a:rPr>
              <a:t>How many</a:t>
            </a:r>
            <a:r>
              <a:rPr lang="en-US" altLang="zh-CN" sz="3200" dirty="0"/>
              <a:t> bananas </a:t>
            </a:r>
            <a:r>
              <a:rPr lang="en-US" altLang="zh-CN" sz="3200" dirty="0">
                <a:solidFill>
                  <a:srgbClr val="FF0000"/>
                </a:solidFill>
              </a:rPr>
              <a:t>do we need</a:t>
            </a:r>
            <a:r>
              <a:rPr lang="en-US" altLang="zh-CN" sz="3200" dirty="0"/>
              <a:t>?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3. </a:t>
            </a:r>
            <a:r>
              <a:rPr lang="en-US" altLang="zh-CN" sz="3200" dirty="0">
                <a:solidFill>
                  <a:srgbClr val="FF0000"/>
                </a:solidFill>
              </a:rPr>
              <a:t>How much</a:t>
            </a:r>
            <a:r>
              <a:rPr lang="en-US" altLang="zh-CN" sz="3200" dirty="0"/>
              <a:t> </a:t>
            </a:r>
            <a:r>
              <a:rPr lang="en-US" altLang="zh-CN" sz="3200" dirty="0" smtClean="0"/>
              <a:t>honey/yogurt</a:t>
            </a:r>
            <a:r>
              <a:rPr lang="en-US" altLang="zh-CN" sz="3200" dirty="0"/>
              <a:t> </a:t>
            </a:r>
            <a:r>
              <a:rPr lang="en-US" altLang="zh-CN" sz="3200" dirty="0">
                <a:solidFill>
                  <a:srgbClr val="FF0000"/>
                </a:solidFill>
              </a:rPr>
              <a:t>do we need</a:t>
            </a:r>
            <a:r>
              <a:rPr lang="en-US" altLang="zh-CN" sz="3200" dirty="0"/>
              <a:t>?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4. </a:t>
            </a:r>
            <a:r>
              <a:rPr lang="en-US" altLang="zh-CN" sz="3200" dirty="0">
                <a:solidFill>
                  <a:srgbClr val="FF0000"/>
                </a:solidFill>
              </a:rPr>
              <a:t>What's next</a:t>
            </a:r>
            <a:r>
              <a:rPr lang="en-US" altLang="zh-CN" sz="3200" dirty="0"/>
              <a:t>?</a:t>
            </a: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200" dirty="0"/>
              <a:t>5. Finally, </a:t>
            </a:r>
            <a:r>
              <a:rPr lang="en-US" altLang="zh-CN" sz="3200" dirty="0">
                <a:solidFill>
                  <a:srgbClr val="FF0000"/>
                </a:solidFill>
              </a:rPr>
              <a:t>don't forget to</a:t>
            </a:r>
            <a:r>
              <a:rPr lang="en-US" altLang="zh-CN" sz="3200" dirty="0"/>
              <a:t> add some salt.</a:t>
            </a:r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4" grpId="0" build="p"/>
      <p:bldP spid="9728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2962" y="1406327"/>
            <a:ext cx="110156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I. </a:t>
            </a:r>
            <a:r>
              <a:rPr lang="zh-CN" altLang="zh-CN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根据</a:t>
            </a:r>
            <a:r>
              <a:rPr lang="zh-CN" altLang="zh-CN" sz="32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句意及所给首字母提示，补全所缺单词。</a:t>
            </a:r>
            <a:endParaRPr lang="zh-CN" altLang="zh-CN" sz="3200" kern="1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44500" indent="-444500">
              <a:lnSpc>
                <a:spcPct val="125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1</a:t>
            </a:r>
            <a:r>
              <a:rPr lang="en-US" altLang="zh-CN" sz="3200" kern="100" dirty="0">
                <a:cs typeface="Times New Roman" panose="02020603050405020304" pitchFamily="18" charset="0"/>
              </a:rPr>
              <a:t>. She </a:t>
            </a:r>
            <a:r>
              <a:rPr lang="en-US" altLang="zh-CN" sz="3200" u="sng" kern="100" dirty="0">
                <a:cs typeface="Times New Roman" panose="02020603050405020304" pitchFamily="18" charset="0"/>
              </a:rPr>
              <a:t>s      </a:t>
            </a:r>
            <a:r>
              <a:rPr lang="en-US" altLang="zh-CN" sz="3200" u="sng" kern="100" dirty="0" smtClean="0">
                <a:cs typeface="Times New Roman" panose="02020603050405020304" pitchFamily="18" charset="0"/>
              </a:rPr>
              <a:t>        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kern="100" dirty="0">
                <a:cs typeface="Times New Roman" panose="02020603050405020304" pitchFamily="18" charset="0"/>
              </a:rPr>
              <a:t>her son to wake him up.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 marL="719455" indent="-719455">
              <a:lnSpc>
                <a:spcPct val="125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2</a:t>
            </a:r>
            <a:r>
              <a:rPr lang="en-US" altLang="zh-CN" sz="3200" kern="100" dirty="0">
                <a:cs typeface="Times New Roman" panose="02020603050405020304" pitchFamily="18" charset="0"/>
              </a:rPr>
              <a:t>. They looked for the cat everywhere and </a:t>
            </a:r>
            <a:r>
              <a:rPr lang="en-US" altLang="zh-CN" sz="3200" u="sng" kern="100" dirty="0">
                <a:cs typeface="Times New Roman" panose="02020603050405020304" pitchFamily="18" charset="0"/>
              </a:rPr>
              <a:t>f           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kern="100" dirty="0">
                <a:cs typeface="Times New Roman" panose="02020603050405020304" pitchFamily="18" charset="0"/>
              </a:rPr>
              <a:t>found it in a park.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 marL="444500" indent="-444500">
              <a:lnSpc>
                <a:spcPct val="125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3</a:t>
            </a:r>
            <a:r>
              <a:rPr lang="en-US" altLang="zh-CN" sz="3200" kern="100" dirty="0">
                <a:cs typeface="Times New Roman" panose="02020603050405020304" pitchFamily="18" charset="0"/>
              </a:rPr>
              <a:t>. Please </a:t>
            </a:r>
            <a:r>
              <a:rPr lang="en-US" altLang="zh-CN" sz="3200" u="sng" kern="100" dirty="0">
                <a:cs typeface="Times New Roman" panose="02020603050405020304" pitchFamily="18" charset="0"/>
              </a:rPr>
              <a:t>a            </a:t>
            </a:r>
            <a:r>
              <a:rPr lang="en-US" altLang="zh-CN" sz="3200" kern="100" dirty="0">
                <a:cs typeface="Times New Roman" panose="02020603050405020304" pitchFamily="18" charset="0"/>
              </a:rPr>
              <a:t> 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Susan’s </a:t>
            </a:r>
            <a:r>
              <a:rPr lang="en-US" altLang="zh-CN" sz="3200" kern="100" dirty="0">
                <a:cs typeface="Times New Roman" panose="02020603050405020304" pitchFamily="18" charset="0"/>
              </a:rPr>
              <a:t>name to the list (</a:t>
            </a:r>
            <a:r>
              <a:rPr lang="zh-CN" altLang="en-US" sz="3200" kern="100" dirty="0">
                <a:cs typeface="Times New Roman" panose="02020603050405020304" pitchFamily="18" charset="0"/>
              </a:rPr>
              <a:t>名单</a:t>
            </a:r>
            <a:r>
              <a:rPr lang="en-US" altLang="zh-CN" sz="3200" kern="100" dirty="0">
                <a:cs typeface="Times New Roman" panose="02020603050405020304" pitchFamily="18" charset="0"/>
              </a:rPr>
              <a:t>).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 marL="444500" indent="-444500">
              <a:lnSpc>
                <a:spcPct val="125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4</a:t>
            </a:r>
            <a:r>
              <a:rPr lang="en-US" altLang="zh-CN" sz="3200" kern="100" dirty="0">
                <a:cs typeface="Times New Roman" panose="02020603050405020304" pitchFamily="18" charset="0"/>
              </a:rPr>
              <a:t>. I usually have my coffee with two </a:t>
            </a:r>
            <a:r>
              <a:rPr lang="en-US" altLang="zh-CN" sz="3200" u="sng" kern="100" dirty="0">
                <a:cs typeface="Times New Roman" panose="02020603050405020304" pitchFamily="18" charset="0"/>
              </a:rPr>
              <a:t>s   </a:t>
            </a:r>
            <a:r>
              <a:rPr lang="en-US" altLang="zh-CN" sz="3200" u="sng" kern="100" dirty="0" smtClean="0">
                <a:cs typeface="Times New Roman" panose="02020603050405020304" pitchFamily="18" charset="0"/>
              </a:rPr>
              <a:t>           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 of </a:t>
            </a:r>
            <a:r>
              <a:rPr lang="en-US" altLang="zh-CN" sz="3200" kern="100" dirty="0">
                <a:cs typeface="Times New Roman" panose="02020603050405020304" pitchFamily="18" charset="0"/>
              </a:rPr>
              <a:t>sugar.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 marL="444500" indent="-444500">
              <a:lnSpc>
                <a:spcPct val="125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5</a:t>
            </a:r>
            <a:r>
              <a:rPr lang="en-US" altLang="zh-CN" sz="3200" kern="100" dirty="0">
                <a:cs typeface="Times New Roman" panose="02020603050405020304" pitchFamily="18" charset="0"/>
              </a:rPr>
              <a:t>. As for fruit, Nick likes </a:t>
            </a:r>
            <a:r>
              <a:rPr lang="en-US" altLang="zh-CN" sz="3200" u="sng" kern="100" dirty="0">
                <a:cs typeface="Times New Roman" panose="02020603050405020304" pitchFamily="18" charset="0"/>
              </a:rPr>
              <a:t>w       </a:t>
            </a:r>
            <a:r>
              <a:rPr lang="en-US" altLang="zh-CN" sz="3200" u="sng" kern="100" dirty="0" smtClean="0">
                <a:cs typeface="Times New Roman" panose="02020603050405020304" pitchFamily="18" charset="0"/>
              </a:rPr>
              <a:t>               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kern="100" dirty="0">
                <a:cs typeface="Times New Roman" panose="02020603050405020304" pitchFamily="18" charset="0"/>
              </a:rPr>
              <a:t>best.</a:t>
            </a:r>
            <a:endParaRPr lang="en-US" altLang="zh-CN" sz="3200" kern="100" dirty="0"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91072" y="2067919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shook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2104" y="4509120"/>
            <a:ext cx="14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spoons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98774" y="5124673"/>
            <a:ext cx="252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watermelons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24832" y="2699090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finally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1159" y="3906213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add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5" y="347321"/>
            <a:ext cx="3612545" cy="1107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1344" y="836712"/>
            <a:ext cx="11665296" cy="5144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II. </a:t>
            </a:r>
            <a:r>
              <a:rPr lang="zh-CN" altLang="en-US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根据</a:t>
            </a:r>
            <a:r>
              <a:rPr lang="zh-CN" altLang="en-US" sz="32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括号内的要求完成下列各</a:t>
            </a:r>
            <a:r>
              <a:rPr lang="zh-CN" altLang="en-US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题</a:t>
            </a:r>
            <a:r>
              <a:rPr lang="en-US" altLang="zh-CN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每</a:t>
            </a:r>
            <a:r>
              <a:rPr lang="zh-CN" altLang="en-US" sz="32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空一</a:t>
            </a:r>
            <a:r>
              <a:rPr lang="zh-CN" altLang="en-US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词</a:t>
            </a:r>
            <a:r>
              <a:rPr lang="en-US" altLang="zh-CN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含</a:t>
            </a:r>
            <a:r>
              <a:rPr lang="zh-CN" altLang="en-US" sz="32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缩略</a:t>
            </a:r>
            <a:r>
              <a:rPr lang="zh-CN" altLang="en-US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形式</a:t>
            </a:r>
            <a:r>
              <a:rPr lang="en-US" altLang="zh-CN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3200" kern="1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。</a:t>
            </a:r>
            <a:endParaRPr lang="en-US" altLang="zh-CN" sz="3200" kern="100" dirty="0" smtClean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981075" indent="-981075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  1</a:t>
            </a:r>
            <a:r>
              <a:rPr lang="en-US" altLang="zh-CN" sz="3200" kern="100" dirty="0">
                <a:cs typeface="Times New Roman" panose="02020603050405020304" pitchFamily="18" charset="0"/>
              </a:rPr>
              <a:t>. Remember to wait for me at the bus stop tomorrow morning.    (</a:t>
            </a:r>
            <a:r>
              <a:rPr lang="zh-CN" altLang="en-US" sz="3200" kern="100" dirty="0">
                <a:cs typeface="Times New Roman" panose="02020603050405020304" pitchFamily="18" charset="0"/>
              </a:rPr>
              <a:t>改为同义句</a:t>
            </a:r>
            <a:r>
              <a:rPr lang="en-US" altLang="zh-CN" sz="3200" kern="100" dirty="0">
                <a:cs typeface="Times New Roman" panose="02020603050405020304" pitchFamily="18" charset="0"/>
              </a:rPr>
              <a:t>)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 marL="981075" indent="-981075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       _______ </a:t>
            </a:r>
            <a:r>
              <a:rPr lang="en-US" altLang="zh-CN" sz="3200" kern="100" dirty="0">
                <a:cs typeface="Times New Roman" panose="02020603050405020304" pitchFamily="18" charset="0"/>
              </a:rPr>
              <a:t>_______ _______ _______ for me at the bus stop tomorrow morning.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 marL="892175" indent="-892175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  2</a:t>
            </a:r>
            <a:r>
              <a:rPr lang="en-US" altLang="zh-CN" sz="3200" kern="100" dirty="0">
                <a:cs typeface="Times New Roman" panose="02020603050405020304" pitchFamily="18" charset="0"/>
              </a:rPr>
              <a:t>. I missed the train and had to wait two more hours. (</a:t>
            </a:r>
            <a:r>
              <a:rPr lang="zh-CN" altLang="en-US" sz="3200" kern="100" dirty="0">
                <a:cs typeface="Times New Roman" panose="02020603050405020304" pitchFamily="18" charset="0"/>
              </a:rPr>
              <a:t>改为同义句</a:t>
            </a:r>
            <a:r>
              <a:rPr lang="en-US" altLang="zh-CN" sz="3200" kern="100" dirty="0">
                <a:cs typeface="Times New Roman" panose="02020603050405020304" pitchFamily="18" charset="0"/>
              </a:rPr>
              <a:t>)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 marL="981075" indent="-528955">
              <a:lnSpc>
                <a:spcPct val="114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  I </a:t>
            </a:r>
            <a:r>
              <a:rPr lang="en-US" altLang="zh-CN" sz="3200" kern="100" dirty="0">
                <a:cs typeface="Times New Roman" panose="02020603050405020304" pitchFamily="18" charset="0"/>
              </a:rPr>
              <a:t>missed the train and had to wait 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________ ________ _________.</a:t>
            </a:r>
            <a:endParaRPr lang="en-US" altLang="zh-CN" sz="3200" kern="100" dirty="0"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43472" y="251894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Don’t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forget       to         wait</a:t>
            </a:r>
            <a:r>
              <a:rPr lang="en-US" altLang="zh-CN" sz="3200" kern="0" dirty="0">
                <a:solidFill>
                  <a:srgbClr val="FF0000"/>
                </a:solidFill>
              </a:rPr>
              <a:t>  </a:t>
            </a:r>
            <a:endParaRPr lang="zh-CN" altLang="zh-CN" sz="3200" kern="1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76120" y="4750284"/>
            <a:ext cx="30107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another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two </a:t>
            </a:r>
            <a:r>
              <a:rPr lang="en-US" altLang="zh-CN" sz="3200" kern="0" dirty="0">
                <a:solidFill>
                  <a:srgbClr val="FF0000"/>
                </a:solidFill>
              </a:rPr>
              <a:t> </a:t>
            </a:r>
            <a:endParaRPr lang="zh-CN" altLang="zh-CN" sz="3200" kern="1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3472" y="5335059"/>
            <a:ext cx="12907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hours </a:t>
            </a:r>
            <a:endParaRPr lang="zh-CN" altLang="en-US" sz="3200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908720"/>
            <a:ext cx="11233248" cy="5213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altLang="zh-CN" sz="3200" kern="100" dirty="0">
                <a:cs typeface="Times New Roman" panose="02020603050405020304" pitchFamily="18" charset="0"/>
              </a:rPr>
              <a:t>3. </a:t>
            </a:r>
            <a:r>
              <a:rPr lang="zh-CN" altLang="en-US" sz="3200" kern="100" dirty="0">
                <a:cs typeface="Times New Roman" panose="02020603050405020304" pitchFamily="18" charset="0"/>
              </a:rPr>
              <a:t>让我们今天下午做杯草莓奶昔吧。 </a:t>
            </a:r>
            <a:r>
              <a:rPr lang="en-US" altLang="zh-CN" sz="3200" kern="100" dirty="0">
                <a:cs typeface="Times New Roman" panose="02020603050405020304" pitchFamily="18" charset="0"/>
              </a:rPr>
              <a:t>(</a:t>
            </a:r>
            <a:r>
              <a:rPr lang="zh-CN" altLang="en-US" sz="3200" kern="100" dirty="0">
                <a:cs typeface="Times New Roman" panose="02020603050405020304" pitchFamily="18" charset="0"/>
              </a:rPr>
              <a:t>完成译句</a:t>
            </a:r>
            <a:r>
              <a:rPr lang="en-US" altLang="zh-CN" sz="3200" kern="100" dirty="0">
                <a:cs typeface="Times New Roman" panose="02020603050405020304" pitchFamily="18" charset="0"/>
              </a:rPr>
              <a:t>)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 marL="446405" indent="-446405">
              <a:lnSpc>
                <a:spcPct val="130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  Let’s </a:t>
            </a:r>
            <a:r>
              <a:rPr lang="en-US" altLang="zh-CN" sz="3200" kern="100" dirty="0">
                <a:cs typeface="Times New Roman" panose="02020603050405020304" pitchFamily="18" charset="0"/>
              </a:rPr>
              <a:t>make 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______ ___________ </a:t>
            </a:r>
            <a:r>
              <a:rPr lang="en-US" altLang="zh-CN" sz="3200" kern="100" dirty="0">
                <a:cs typeface="Times New Roman" panose="02020603050405020304" pitchFamily="18" charset="0"/>
              </a:rPr>
              <a:t>_______ _______ this afternoon.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4</a:t>
            </a:r>
            <a:r>
              <a:rPr lang="en-US" altLang="zh-CN" sz="3200" kern="100" dirty="0">
                <a:cs typeface="Times New Roman" panose="02020603050405020304" pitchFamily="18" charset="0"/>
              </a:rPr>
              <a:t>. </a:t>
            </a:r>
            <a:r>
              <a:rPr lang="zh-CN" altLang="en-US" sz="3200" kern="100" dirty="0">
                <a:cs typeface="Times New Roman" panose="02020603050405020304" pitchFamily="18" charset="0"/>
              </a:rPr>
              <a:t>削了胡萝卜皮，然后把它们切碎。 </a:t>
            </a:r>
            <a:r>
              <a:rPr lang="en-US" altLang="zh-CN" sz="3200" kern="100" dirty="0">
                <a:cs typeface="Times New Roman" panose="02020603050405020304" pitchFamily="18" charset="0"/>
              </a:rPr>
              <a:t>(</a:t>
            </a:r>
            <a:r>
              <a:rPr lang="zh-CN" altLang="en-US" sz="3200" kern="100" dirty="0">
                <a:cs typeface="Times New Roman" panose="02020603050405020304" pitchFamily="18" charset="0"/>
              </a:rPr>
              <a:t>完成译句</a:t>
            </a:r>
            <a:r>
              <a:rPr lang="en-US" altLang="zh-CN" sz="3200" kern="100" dirty="0">
                <a:cs typeface="Times New Roman" panose="02020603050405020304" pitchFamily="18" charset="0"/>
              </a:rPr>
              <a:t>)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 _______ </a:t>
            </a:r>
            <a:r>
              <a:rPr lang="en-US" altLang="zh-CN" sz="3200" kern="100" dirty="0">
                <a:cs typeface="Times New Roman" panose="02020603050405020304" pitchFamily="18" charset="0"/>
              </a:rPr>
              <a:t>_______ 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________ </a:t>
            </a:r>
            <a:r>
              <a:rPr lang="en-US" altLang="zh-CN" sz="3200" kern="100" dirty="0">
                <a:cs typeface="Times New Roman" panose="02020603050405020304" pitchFamily="18" charset="0"/>
              </a:rPr>
              <a:t>and cut them up.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altLang="zh-CN" sz="3200" kern="100" dirty="0">
                <a:cs typeface="Times New Roman" panose="02020603050405020304" pitchFamily="18" charset="0"/>
              </a:rPr>
              <a:t>5. Ken</a:t>
            </a:r>
            <a:r>
              <a:rPr lang="zh-CN" altLang="en-US" sz="3200" kern="100" dirty="0">
                <a:cs typeface="Times New Roman" panose="02020603050405020304" pitchFamily="18" charset="0"/>
              </a:rPr>
              <a:t>打开了他的电脑，检查了他的邮件。 </a:t>
            </a:r>
            <a:r>
              <a:rPr lang="en-US" altLang="zh-CN" sz="3200" kern="100" dirty="0">
                <a:cs typeface="Times New Roman" panose="02020603050405020304" pitchFamily="18" charset="0"/>
              </a:rPr>
              <a:t>(</a:t>
            </a:r>
            <a:r>
              <a:rPr lang="zh-CN" altLang="en-US" sz="3200" kern="100" dirty="0">
                <a:cs typeface="Times New Roman" panose="02020603050405020304" pitchFamily="18" charset="0"/>
              </a:rPr>
              <a:t>完成译句</a:t>
            </a:r>
            <a:r>
              <a:rPr lang="en-US" altLang="zh-CN" sz="3200" kern="100" dirty="0">
                <a:cs typeface="Times New Roman" panose="02020603050405020304" pitchFamily="18" charset="0"/>
              </a:rPr>
              <a:t>)</a:t>
            </a:r>
            <a:endParaRPr lang="en-US" altLang="zh-CN" sz="3200" kern="100" dirty="0">
              <a:cs typeface="Times New Roman" panose="02020603050405020304" pitchFamily="18" charset="0"/>
            </a:endParaRPr>
          </a:p>
          <a:p>
            <a:pPr marL="452755" indent="-452755">
              <a:lnSpc>
                <a:spcPct val="130000"/>
              </a:lnSpc>
              <a:spcAft>
                <a:spcPts val="0"/>
              </a:spcAft>
            </a:pPr>
            <a:r>
              <a:rPr lang="en-US" altLang="zh-CN" sz="3200" kern="100" dirty="0" smtClean="0">
                <a:cs typeface="Times New Roman" panose="02020603050405020304" pitchFamily="18" charset="0"/>
              </a:rPr>
              <a:t>    Ken </a:t>
            </a:r>
            <a:r>
              <a:rPr lang="en-US" altLang="zh-CN" sz="3200" kern="100" dirty="0">
                <a:cs typeface="Times New Roman" panose="02020603050405020304" pitchFamily="18" charset="0"/>
              </a:rPr>
              <a:t>_______ _______ _______ 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_________ </a:t>
            </a:r>
            <a:r>
              <a:rPr lang="en-US" altLang="zh-CN" sz="3200" kern="100" dirty="0">
                <a:cs typeface="Times New Roman" panose="02020603050405020304" pitchFamily="18" charset="0"/>
              </a:rPr>
              <a:t>and checked his </a:t>
            </a:r>
            <a:endParaRPr lang="en-US" altLang="zh-CN" sz="3200" kern="100" dirty="0" smtClean="0">
              <a:cs typeface="Times New Roman" panose="02020603050405020304" pitchFamily="18" charset="0"/>
            </a:endParaRPr>
          </a:p>
          <a:p>
            <a:pPr marL="452755" indent="-452755">
              <a:lnSpc>
                <a:spcPct val="130000"/>
              </a:lnSpc>
              <a:spcAft>
                <a:spcPts val="0"/>
              </a:spcAft>
            </a:pPr>
            <a:r>
              <a:rPr lang="en-US" altLang="zh-CN" sz="3200" kern="100" dirty="0">
                <a:cs typeface="Times New Roman" panose="02020603050405020304" pitchFamily="18" charset="0"/>
              </a:rPr>
              <a:t> </a:t>
            </a:r>
            <a:r>
              <a:rPr lang="en-US" altLang="zh-CN" sz="3200" kern="100" dirty="0" smtClean="0">
                <a:cs typeface="Times New Roman" panose="02020603050405020304" pitchFamily="18" charset="0"/>
              </a:rPr>
              <a:t>   e-mails</a:t>
            </a:r>
            <a:r>
              <a:rPr lang="en-US" altLang="zh-CN" sz="3200" kern="100" dirty="0">
                <a:cs typeface="Times New Roman" panose="02020603050405020304" pitchFamily="18" charset="0"/>
              </a:rPr>
              <a:t>.</a:t>
            </a:r>
            <a:endParaRPr lang="en-US" altLang="zh-CN" sz="3200" kern="100" dirty="0"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47528" y="4581128"/>
            <a:ext cx="6624736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FF0000"/>
                </a:solidFill>
              </a:rPr>
              <a:t>turned      on           </a:t>
            </a:r>
            <a:r>
              <a:rPr lang="en-US" altLang="zh-CN" sz="3200" kern="0" dirty="0">
                <a:solidFill>
                  <a:srgbClr val="FF0000"/>
                </a:solidFill>
              </a:rPr>
              <a:t>his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 computer </a:t>
            </a:r>
            <a:endParaRPr lang="zh-CN" altLang="zh-CN" sz="2400" kern="1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7448" y="3492297"/>
            <a:ext cx="4680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Peel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    the        carrots</a:t>
            </a:r>
            <a:r>
              <a:rPr lang="en-US" altLang="zh-CN" sz="3200" kern="0" dirty="0">
                <a:solidFill>
                  <a:srgbClr val="FF0000"/>
                </a:solidFill>
              </a:rPr>
              <a:t>  </a:t>
            </a:r>
            <a:endParaRPr lang="zh-CN" altLang="zh-CN" sz="3200" kern="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15680" y="1628800"/>
            <a:ext cx="66967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200" kern="0" dirty="0" smtClean="0">
                <a:solidFill>
                  <a:srgbClr val="FF0000"/>
                </a:solidFill>
              </a:rPr>
              <a:t>   a        </a:t>
            </a:r>
            <a:r>
              <a:rPr lang="en-US" altLang="zh-CN" sz="3200" kern="0" dirty="0">
                <a:solidFill>
                  <a:srgbClr val="FF0000"/>
                </a:solidFill>
              </a:rPr>
              <a:t>strawberry 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    milk       shake </a:t>
            </a:r>
            <a:endParaRPr lang="zh-CN" altLang="zh-CN" sz="3200" kern="1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67708" y="5259277"/>
            <a:ext cx="45143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3200" kern="0" dirty="0">
                <a:solidFill>
                  <a:srgbClr val="FF0000"/>
                </a:solidFill>
              </a:rPr>
              <a:t>/ turned his computer on</a:t>
            </a:r>
            <a:endParaRPr lang="zh-CN" altLang="zh-CN" sz="3200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983432" y="2780928"/>
            <a:ext cx="10369152" cy="197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</a:pPr>
            <a:r>
              <a:rPr lang="en-US" altLang="zh-CN" dirty="0"/>
              <a:t>1. Make a banana milk shake or some fruit salad for your parents and then write the process down.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2. Preview </a:t>
            </a:r>
            <a:r>
              <a:rPr lang="en-US" altLang="zh-CN" i="1" dirty="0">
                <a:solidFill>
                  <a:srgbClr val="FF0000"/>
                </a:solidFill>
              </a:rPr>
              <a:t>Grammar Focus</a:t>
            </a:r>
            <a:r>
              <a:rPr lang="en-US" altLang="zh-CN" dirty="0"/>
              <a:t> on page 59.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196752"/>
            <a:ext cx="5472608" cy="1324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7768" y="2708920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5400" kern="10" dirty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8</a:t>
            </a:r>
            <a:endParaRPr lang="en-US" altLang="zh-CN" sz="5400" kern="10" dirty="0">
              <a:ln w="0"/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hangingPunct="0"/>
            <a:r>
              <a:rPr lang="en-US" altLang="zh-CN" sz="5400" kern="10" dirty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make a banana milk shake?</a:t>
            </a:r>
            <a:endParaRPr lang="zh-CN" altLang="en-US" sz="5400" kern="10" dirty="0">
              <a:ln w="0"/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r="17778"/>
          <a:stretch>
            <a:fillRect/>
          </a:stretch>
        </p:blipFill>
        <p:spPr>
          <a:xfrm>
            <a:off x="7320136" y="1340768"/>
            <a:ext cx="4536504" cy="170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微信图片_202311262342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5875" y="3996055"/>
            <a:ext cx="2412365" cy="2412365"/>
          </a:xfrm>
          <a:prstGeom prst="rect">
            <a:avLst/>
          </a:prstGeom>
        </p:spPr>
      </p:pic>
      <p:pic>
        <p:nvPicPr>
          <p:cNvPr id="9" name="图片 8" descr="微信图片_202311262346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60" y="1052830"/>
            <a:ext cx="2755900" cy="2755900"/>
          </a:xfrm>
          <a:prstGeom prst="rect">
            <a:avLst/>
          </a:prstGeom>
        </p:spPr>
      </p:pic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1199515" y="5945505"/>
            <a:ext cx="34359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chemeClr val="tx1"/>
                </a:solidFill>
              </a:rPr>
              <a:t>       bananas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pic>
        <p:nvPicPr>
          <p:cNvPr id="2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48" y="4365115"/>
            <a:ext cx="2374900" cy="155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920875" y="3395345"/>
            <a:ext cx="209296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chemeClr val="tx1"/>
                </a:solidFill>
              </a:rPr>
              <a:t>    apple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60" y="1142365"/>
            <a:ext cx="2360930" cy="2311400"/>
          </a:xfrm>
          <a:prstGeom prst="rect">
            <a:avLst/>
          </a:prstGeom>
        </p:spPr>
      </p:pic>
      <p:pic>
        <p:nvPicPr>
          <p:cNvPr id="5" name="图片 4" descr="微信图片_202311262346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55" y="1124585"/>
            <a:ext cx="2755900" cy="2755900"/>
          </a:xfrm>
          <a:prstGeom prst="rect">
            <a:avLst/>
          </a:prstGeom>
        </p:spPr>
      </p:pic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7536180" y="3382010"/>
            <a:ext cx="33216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chemeClr val="tx1"/>
                </a:solidFill>
              </a:rPr>
              <a:t>    oranges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7103745" y="5896610"/>
            <a:ext cx="34359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0000FF"/>
                </a:solidFill>
              </a:rPr>
              <a:t>     </a:t>
            </a:r>
            <a:r>
              <a:rPr lang="en-US" altLang="zh-CN" sz="3400" dirty="0">
                <a:solidFill>
                  <a:srgbClr val="FF0000"/>
                </a:solidFill>
              </a:rPr>
              <a:t>watermelon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1631315" y="-26670"/>
            <a:ext cx="84169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</a:t>
            </a:r>
            <a:r>
              <a:rPr lang="en-US" sz="3600" dirty="0">
                <a:solidFill>
                  <a:srgbClr val="FF0000"/>
                </a:solidFill>
              </a:rPr>
              <a:t>What</a:t>
            </a:r>
            <a:r>
              <a:rPr lang="en-US" altLang="zh-CN" sz="3600" dirty="0">
                <a:solidFill>
                  <a:srgbClr val="FF0000"/>
                </a:solidFill>
              </a:rPr>
              <a:t> do you see?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——We see ...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80325" y="6309360"/>
            <a:ext cx="22815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[ˈwɔːtəmelən]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6" grpId="0"/>
      <p:bldP spid="1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微信图片_202311262346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6360" y="1052830"/>
            <a:ext cx="2755900" cy="2755900"/>
          </a:xfrm>
          <a:prstGeom prst="rect">
            <a:avLst/>
          </a:prstGeom>
        </p:spPr>
      </p:pic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1199515" y="5945505"/>
            <a:ext cx="34359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some</a:t>
            </a:r>
            <a:r>
              <a:rPr lang="en-US" altLang="zh-CN" sz="3400" dirty="0">
                <a:solidFill>
                  <a:schemeClr val="tx1"/>
                </a:solidFill>
              </a:rPr>
              <a:t> banana</a:t>
            </a:r>
            <a:r>
              <a:rPr lang="en-US" altLang="zh-CN" sz="3400" dirty="0">
                <a:solidFill>
                  <a:srgbClr val="FF0000"/>
                </a:solidFill>
              </a:rPr>
              <a:t>s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pic>
        <p:nvPicPr>
          <p:cNvPr id="2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48" y="4365115"/>
            <a:ext cx="2374900" cy="155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633855" y="3395345"/>
            <a:ext cx="265303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one/an</a:t>
            </a:r>
            <a:r>
              <a:rPr lang="en-US" altLang="zh-CN" sz="3400" dirty="0">
                <a:solidFill>
                  <a:schemeClr val="tx1"/>
                </a:solidFill>
              </a:rPr>
              <a:t> apple</a:t>
            </a:r>
            <a:endParaRPr lang="en-US" altLang="zh-CN" sz="34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1142365"/>
            <a:ext cx="2360930" cy="2311400"/>
          </a:xfrm>
          <a:prstGeom prst="rect">
            <a:avLst/>
          </a:prstGeom>
        </p:spPr>
      </p:pic>
      <p:pic>
        <p:nvPicPr>
          <p:cNvPr id="5" name="图片 4" descr="微信图片_202311262346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3655" y="1124585"/>
            <a:ext cx="2755900" cy="2755900"/>
          </a:xfrm>
          <a:prstGeom prst="rect">
            <a:avLst/>
          </a:prstGeom>
        </p:spPr>
      </p:pic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7536180" y="3382010"/>
            <a:ext cx="33216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four</a:t>
            </a:r>
            <a:r>
              <a:rPr lang="en-US" altLang="zh-CN" sz="3400" dirty="0">
                <a:solidFill>
                  <a:schemeClr val="tx1"/>
                </a:solidFill>
              </a:rPr>
              <a:t> orange</a:t>
            </a:r>
            <a:r>
              <a:rPr lang="en-US" altLang="zh-CN" sz="3400" dirty="0">
                <a:solidFill>
                  <a:srgbClr val="FF0000"/>
                </a:solidFill>
              </a:rPr>
              <a:t>s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pic>
        <p:nvPicPr>
          <p:cNvPr id="11" name="图片 10" descr="微信图片_202311262342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35" y="4009390"/>
            <a:ext cx="3199130" cy="2030730"/>
          </a:xfrm>
          <a:prstGeom prst="rect">
            <a:avLst/>
          </a:prstGeom>
        </p:spPr>
      </p:pic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7031990" y="5968365"/>
            <a:ext cx="3435985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>
                <a:solidFill>
                  <a:srgbClr val="FF0000"/>
                </a:solidFill>
              </a:rPr>
              <a:t>two</a:t>
            </a:r>
            <a:r>
              <a:rPr lang="en-US" altLang="zh-CN" sz="3400" dirty="0">
                <a:solidFill>
                  <a:schemeClr val="tx1"/>
                </a:solidFill>
              </a:rPr>
              <a:t> watermelon</a:t>
            </a:r>
            <a:r>
              <a:rPr lang="en-US" altLang="zh-CN" sz="3400" dirty="0">
                <a:solidFill>
                  <a:srgbClr val="FF0000"/>
                </a:solidFill>
              </a:rPr>
              <a:t>s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1631315" y="-26670"/>
            <a:ext cx="84169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——How many ...(cn</a:t>
            </a:r>
            <a:r>
              <a:rPr lang="zh-CN" altLang="en-US" sz="3600" dirty="0">
                <a:solidFill>
                  <a:srgbClr val="FF0000"/>
                </a:solidFill>
              </a:rPr>
              <a:t>复数</a:t>
            </a:r>
            <a:r>
              <a:rPr lang="en-US" altLang="zh-CN" sz="3600" dirty="0">
                <a:solidFill>
                  <a:srgbClr val="FF0000"/>
                </a:solidFill>
              </a:rPr>
              <a:t>) do you see?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</a:rPr>
              <a:t>——We see ...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2" grpId="0"/>
      <p:bldP spid="13" grpId="0"/>
    </p:bldLst>
  </p:timing>
</p:sld>
</file>

<file path=ppt/tags/tag1.xml><?xml version="1.0" encoding="utf-8"?>
<p:tagLst xmlns:p="http://schemas.openxmlformats.org/presentationml/2006/main">
  <p:tag name="KSO_WM_UNIT_TABLE_BEAUTIFY" val="smartTable{21ae635e-e300-4ced-8bfd-705ca3337fc4}"/>
  <p:tag name="TABLE_ENDDRAG_ORIGIN_RECT" val="651*112"/>
  <p:tag name="TABLE_ENDDRAG_RECT" val="43*48*651*112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TABLE_BEAUTIFY" val="smartTable{214fcd88-c4cc-4022-ae4b-aee9dede0e5b}"/>
  <p:tag name="TABLE_ENDDRAG_ORIGIN_RECT" val="933*150"/>
  <p:tag name="TABLE_ENDDRAG_RECT" val="16*48*933*150"/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DIAGRAM_VIRTUALLY_FRAME" val="{&quot;height&quot;:424.2,&quot;left&quot;:9.7,&quot;top&quot;:117.6,&quot;width&quot;:588.45}"/>
</p:tagLst>
</file>

<file path=ppt/tags/tag18.xml><?xml version="1.0" encoding="utf-8"?>
<p:tagLst xmlns:p="http://schemas.openxmlformats.org/presentationml/2006/main">
  <p:tag name="KSO_WM_DIAGRAM_VIRTUALLY_FRAME" val="{&quot;height&quot;:424.2,&quot;left&quot;:9.7,&quot;top&quot;:117.6,&quot;width&quot;:588.45}"/>
</p:tagLst>
</file>

<file path=ppt/tags/tag19.xml><?xml version="1.0" encoding="utf-8"?>
<p:tagLst xmlns:p="http://schemas.openxmlformats.org/presentationml/2006/main">
  <p:tag name="KSO_WM_DIAGRAM_VIRTUALLY_FRAME" val="{&quot;height&quot;:424.2,&quot;left&quot;:9.7,&quot;top&quot;:117.6,&quot;width&quot;:588.4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424.2,&quot;left&quot;:9.7,&quot;top&quot;:117.6,&quot;width&quot;:588.45}"/>
</p:tagLst>
</file>

<file path=ppt/tags/tag21.xml><?xml version="1.0" encoding="utf-8"?>
<p:tagLst xmlns:p="http://schemas.openxmlformats.org/presentationml/2006/main">
  <p:tag name="KSO_WM_DIAGRAM_VIRTUALLY_FRAME" val="{&quot;height&quot;:424.2,&quot;left&quot;:9.7,&quot;top&quot;:117.6,&quot;width&quot;:588.45}"/>
</p:tagLst>
</file>

<file path=ppt/tags/tag22.xml><?xml version="1.0" encoding="utf-8"?>
<p:tagLst xmlns:p="http://schemas.openxmlformats.org/presentationml/2006/main">
  <p:tag name="KSO_WM_DIAGRAM_VIRTUALLY_FRAME" val="{&quot;height&quot;:424.2,&quot;left&quot;:9.7,&quot;top&quot;:117.6,&quot;width&quot;:588.45}"/>
</p:tagLst>
</file>

<file path=ppt/tags/tag23.xml><?xml version="1.0" encoding="utf-8"?>
<p:tagLst xmlns:p="http://schemas.openxmlformats.org/presentationml/2006/main">
  <p:tag name="KSO_WM_DIAGRAM_VIRTUALLY_FRAME" val="{&quot;height&quot;:424.2,&quot;left&quot;:9.7,&quot;top&quot;:117.6,&quot;width&quot;:588.45}"/>
</p:tagLst>
</file>

<file path=ppt/tags/tag24.xml><?xml version="1.0" encoding="utf-8"?>
<p:tagLst xmlns:p="http://schemas.openxmlformats.org/presentationml/2006/main">
  <p:tag name="KSO_WM_DIAGRAM_VIRTUALLY_FRAME" val="{&quot;height&quot;:424.2,&quot;left&quot;:9.7,&quot;top&quot;:117.6,&quot;width&quot;:588.45}"/>
</p:tagLst>
</file>

<file path=ppt/tags/tag25.xml><?xml version="1.0" encoding="utf-8"?>
<p:tagLst xmlns:p="http://schemas.openxmlformats.org/presentationml/2006/main">
  <p:tag name="KSO_WM_DIAGRAM_VIRTUALLY_FRAME" val="{&quot;height&quot;:424.2,&quot;left&quot;:9.7,&quot;top&quot;:117.6,&quot;width&quot;:588.45}"/>
</p:tagLst>
</file>

<file path=ppt/tags/tag26.xml><?xml version="1.0" encoding="utf-8"?>
<p:tagLst xmlns:p="http://schemas.openxmlformats.org/presentationml/2006/main">
  <p:tag name="KSO_WM_UNIT_TABLE_BEAUTIFY" val="smartTable{9e9922f4-2dab-4a12-b42e-5d411e61ba12}"/>
  <p:tag name="TABLE_ENDDRAG_ORIGIN_RECT" val="836*110"/>
  <p:tag name="TABLE_ENDDRAG_RECT" val="72*99*836*110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TABLE_BEAUTIFY" val="smartTable{875e8fda-483f-42e6-a717-aa1caa7fa190}"/>
  <p:tag name="TABLE_ENDDRAG_ORIGIN_RECT" val="651*112"/>
  <p:tag name="TABLE_ENDDRAG_RECT" val="43*48*651*112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TABLE_BEAUTIFY" val="smartTable{3f83e33c-148f-4700-8445-2c53006ed2bc}"/>
</p:tagLst>
</file>

<file path=ppt/tags/tag36.xml><?xml version="1.0" encoding="utf-8"?>
<p:tagLst xmlns:p="http://schemas.openxmlformats.org/presentationml/2006/main">
  <p:tag name="KSO_WM_UNIT_TABLE_BEAUTIFY" val="smartTable{c9e32bc2-2f54-4070-997c-5421e8bbc25f}"/>
  <p:tag name="TABLE_ENDDRAG_ORIGIN_RECT" val="933*150"/>
  <p:tag name="TABLE_ENDDRAG_RECT" val="16*48*933*150"/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TABLE_BEAUTIFY" val="smartTable{563c93b2-e485-4aa4-abcd-ff5c8d105b6c}"/>
</p:tagLst>
</file>

<file path=ppt/tags/tag39.xml><?xml version="1.0" encoding="utf-8"?>
<p:tagLst xmlns:p="http://schemas.openxmlformats.org/presentationml/2006/main">
  <p:tag name="COMMONDATA" val="eyJoZGlkIjoiMTJmNTg2ODljNGQyMTIwYzYzZjY5YTYzOWFjMThmMDgifQ=="/>
  <p:tag name="commondata" val="eyJoZGlkIjoiNDM4NDRhZjIyZDUyMzExNjg0NmQ2NTc2MzhlMmQ2ZTY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12058</Words>
  <Application>WPS 演示</Application>
  <PresentationFormat>宽屏</PresentationFormat>
  <Paragraphs>937</Paragraphs>
  <Slides>60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9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Verdana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511</cp:revision>
  <dcterms:created xsi:type="dcterms:W3CDTF">2013-03-17T02:35:00Z</dcterms:created>
  <dcterms:modified xsi:type="dcterms:W3CDTF">2024-11-28T00:00:24Z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4DAED776C77144F98EA780DDD5074B3E</vt:lpwstr>
  </property>
  <property fmtid="{D5CDD505-2E9C-101B-9397-08002B2CF9AE}" pid="3" name="KSOProductBuildVer">
    <vt:lpwstr>2052-12.1.0.18912</vt:lpwstr>
  </property>
</Properties>
</file>